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5"/>
  </p:notesMasterIdLst>
  <p:handoutMasterIdLst>
    <p:handoutMasterId r:id="rId106"/>
  </p:handoutMasterIdLst>
  <p:sldIdLst>
    <p:sldId id="316" r:id="rId5"/>
    <p:sldId id="340" r:id="rId6"/>
    <p:sldId id="739" r:id="rId7"/>
    <p:sldId id="740" r:id="rId8"/>
    <p:sldId id="768" r:id="rId9"/>
    <p:sldId id="753" r:id="rId10"/>
    <p:sldId id="741" r:id="rId11"/>
    <p:sldId id="754" r:id="rId12"/>
    <p:sldId id="755" r:id="rId13"/>
    <p:sldId id="756" r:id="rId14"/>
    <p:sldId id="757" r:id="rId15"/>
    <p:sldId id="758" r:id="rId16"/>
    <p:sldId id="759" r:id="rId17"/>
    <p:sldId id="760" r:id="rId18"/>
    <p:sldId id="761" r:id="rId19"/>
    <p:sldId id="762" r:id="rId20"/>
    <p:sldId id="763" r:id="rId21"/>
    <p:sldId id="764" r:id="rId22"/>
    <p:sldId id="765" r:id="rId23"/>
    <p:sldId id="766" r:id="rId24"/>
    <p:sldId id="767" r:id="rId25"/>
    <p:sldId id="743" r:id="rId26"/>
    <p:sldId id="744" r:id="rId27"/>
    <p:sldId id="745" r:id="rId28"/>
    <p:sldId id="746" r:id="rId29"/>
    <p:sldId id="747" r:id="rId30"/>
    <p:sldId id="748" r:id="rId31"/>
    <p:sldId id="749" r:id="rId32"/>
    <p:sldId id="750" r:id="rId33"/>
    <p:sldId id="751" r:id="rId34"/>
    <p:sldId id="752" r:id="rId35"/>
    <p:sldId id="769" r:id="rId36"/>
    <p:sldId id="770" r:id="rId37"/>
    <p:sldId id="772" r:id="rId38"/>
    <p:sldId id="773" r:id="rId39"/>
    <p:sldId id="774" r:id="rId40"/>
    <p:sldId id="775" r:id="rId41"/>
    <p:sldId id="776" r:id="rId42"/>
    <p:sldId id="777" r:id="rId43"/>
    <p:sldId id="779" r:id="rId44"/>
    <p:sldId id="780" r:id="rId45"/>
    <p:sldId id="781" r:id="rId46"/>
    <p:sldId id="782" r:id="rId47"/>
    <p:sldId id="783" r:id="rId48"/>
    <p:sldId id="784" r:id="rId49"/>
    <p:sldId id="778" r:id="rId50"/>
    <p:sldId id="771" r:id="rId51"/>
    <p:sldId id="785" r:id="rId52"/>
    <p:sldId id="786" r:id="rId53"/>
    <p:sldId id="787" r:id="rId54"/>
    <p:sldId id="788" r:id="rId55"/>
    <p:sldId id="789" r:id="rId56"/>
    <p:sldId id="790" r:id="rId57"/>
    <p:sldId id="791" r:id="rId58"/>
    <p:sldId id="792" r:id="rId59"/>
    <p:sldId id="793" r:id="rId60"/>
    <p:sldId id="794" r:id="rId61"/>
    <p:sldId id="795" r:id="rId62"/>
    <p:sldId id="796" r:id="rId63"/>
    <p:sldId id="797" r:id="rId64"/>
    <p:sldId id="798" r:id="rId65"/>
    <p:sldId id="799" r:id="rId66"/>
    <p:sldId id="800" r:id="rId67"/>
    <p:sldId id="801" r:id="rId68"/>
    <p:sldId id="802" r:id="rId69"/>
    <p:sldId id="803" r:id="rId70"/>
    <p:sldId id="804" r:id="rId71"/>
    <p:sldId id="805" r:id="rId72"/>
    <p:sldId id="806" r:id="rId73"/>
    <p:sldId id="807" r:id="rId74"/>
    <p:sldId id="808" r:id="rId75"/>
    <p:sldId id="809" r:id="rId76"/>
    <p:sldId id="810" r:id="rId77"/>
    <p:sldId id="811" r:id="rId78"/>
    <p:sldId id="812" r:id="rId79"/>
    <p:sldId id="816" r:id="rId80"/>
    <p:sldId id="813" r:id="rId81"/>
    <p:sldId id="821" r:id="rId82"/>
    <p:sldId id="814" r:id="rId83"/>
    <p:sldId id="822" r:id="rId84"/>
    <p:sldId id="823" r:id="rId85"/>
    <p:sldId id="824" r:id="rId86"/>
    <p:sldId id="825" r:id="rId87"/>
    <p:sldId id="826" r:id="rId88"/>
    <p:sldId id="827" r:id="rId89"/>
    <p:sldId id="815" r:id="rId90"/>
    <p:sldId id="818" r:id="rId91"/>
    <p:sldId id="819" r:id="rId92"/>
    <p:sldId id="820" r:id="rId93"/>
    <p:sldId id="817" r:id="rId94"/>
    <p:sldId id="833" r:id="rId95"/>
    <p:sldId id="834" r:id="rId96"/>
    <p:sldId id="835" r:id="rId97"/>
    <p:sldId id="828" r:id="rId98"/>
    <p:sldId id="836" r:id="rId99"/>
    <p:sldId id="829" r:id="rId100"/>
    <p:sldId id="830" r:id="rId101"/>
    <p:sldId id="832" r:id="rId102"/>
    <p:sldId id="837" r:id="rId103"/>
    <p:sldId id="339" r:id="rId104"/>
  </p:sldIdLst>
  <p:sldSz cx="9144000" cy="6858000" type="screen4x3"/>
  <p:notesSz cx="6858000" cy="9144000"/>
  <p:custDataLst>
    <p:tags r:id="rId10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4C5D50-A566-4378-BE49-B401CF2D64CF}">
          <p14:sldIdLst>
            <p14:sldId id="316"/>
            <p14:sldId id="340"/>
            <p14:sldId id="739"/>
            <p14:sldId id="740"/>
            <p14:sldId id="768"/>
            <p14:sldId id="753"/>
            <p14:sldId id="741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69"/>
            <p14:sldId id="770"/>
            <p14:sldId id="772"/>
            <p14:sldId id="773"/>
            <p14:sldId id="774"/>
            <p14:sldId id="775"/>
            <p14:sldId id="776"/>
            <p14:sldId id="777"/>
            <p14:sldId id="779"/>
            <p14:sldId id="780"/>
            <p14:sldId id="781"/>
            <p14:sldId id="782"/>
            <p14:sldId id="783"/>
            <p14:sldId id="784"/>
            <p14:sldId id="778"/>
            <p14:sldId id="771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6"/>
            <p14:sldId id="813"/>
            <p14:sldId id="821"/>
            <p14:sldId id="814"/>
            <p14:sldId id="822"/>
            <p14:sldId id="823"/>
            <p14:sldId id="824"/>
            <p14:sldId id="825"/>
            <p14:sldId id="826"/>
            <p14:sldId id="827"/>
            <p14:sldId id="815"/>
            <p14:sldId id="818"/>
            <p14:sldId id="819"/>
            <p14:sldId id="820"/>
            <p14:sldId id="817"/>
            <p14:sldId id="833"/>
            <p14:sldId id="834"/>
            <p14:sldId id="835"/>
            <p14:sldId id="828"/>
            <p14:sldId id="836"/>
            <p14:sldId id="829"/>
            <p14:sldId id="830"/>
            <p14:sldId id="832"/>
            <p14:sldId id="837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AED"/>
    <a:srgbClr val="000000"/>
    <a:srgbClr val="992222"/>
    <a:srgbClr val="00BBEE"/>
    <a:srgbClr val="7F7F7F"/>
    <a:srgbClr val="666666"/>
    <a:srgbClr val="FF0000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8333" autoAdjust="0"/>
  </p:normalViewPr>
  <p:slideViewPr>
    <p:cSldViewPr snapToObjects="1" showGuides="1">
      <p:cViewPr varScale="1">
        <p:scale>
          <a:sx n="66" d="100"/>
          <a:sy n="66" d="100"/>
        </p:scale>
        <p:origin x="1304" y="27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tags" Target="tags/tag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commentAuthors" Target="commentAuthor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F3F03E-A3B5-4809-88A7-A71D9B9464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7B06FF0-78C2-4AB7-8468-4CBF20BA7F4D}">
      <dgm:prSet/>
      <dgm:spPr/>
      <dgm:t>
        <a:bodyPr/>
        <a:lstStyle/>
        <a:p>
          <a:r>
            <a:rPr lang="en-US" b="0" dirty="0"/>
            <a:t>NestJS is a </a:t>
          </a:r>
          <a:r>
            <a:rPr lang="en-US" b="1" dirty="0"/>
            <a:t>progressive Node.js framework</a:t>
          </a:r>
          <a:r>
            <a:rPr lang="en-US" b="0" dirty="0"/>
            <a:t> for building efficient, scalable server-side apps. </a:t>
          </a:r>
          <a:endParaRPr lang="en-US" dirty="0"/>
        </a:p>
      </dgm:t>
    </dgm:pt>
    <dgm:pt modelId="{B501EDC8-7241-444E-ADA2-5C959FE4EBE5}" type="parTrans" cxnId="{5196596B-55A7-4343-8ABD-21C769F7F940}">
      <dgm:prSet/>
      <dgm:spPr/>
      <dgm:t>
        <a:bodyPr/>
        <a:lstStyle/>
        <a:p>
          <a:endParaRPr lang="en-US"/>
        </a:p>
      </dgm:t>
    </dgm:pt>
    <dgm:pt modelId="{3942367B-25EB-436F-A967-7568BE7E92BA}" type="sibTrans" cxnId="{5196596B-55A7-4343-8ABD-21C769F7F940}">
      <dgm:prSet/>
      <dgm:spPr/>
      <dgm:t>
        <a:bodyPr/>
        <a:lstStyle/>
        <a:p>
          <a:endParaRPr lang="en-US"/>
        </a:p>
      </dgm:t>
    </dgm:pt>
    <dgm:pt modelId="{6896F1CB-6A09-4380-8924-30018A945C92}">
      <dgm:prSet/>
      <dgm:spPr/>
      <dgm:t>
        <a:bodyPr/>
        <a:lstStyle/>
        <a:p>
          <a:r>
            <a:rPr lang="en-US" b="0"/>
            <a:t>It combines elements of </a:t>
          </a:r>
          <a:r>
            <a:rPr lang="en-US" b="1"/>
            <a:t>Object-Oriented Programming </a:t>
          </a:r>
          <a:r>
            <a:rPr lang="en-US" b="0"/>
            <a:t>(</a:t>
          </a:r>
          <a:r>
            <a:rPr lang="en-US" b="1"/>
            <a:t>OOP</a:t>
          </a:r>
          <a:r>
            <a:rPr lang="en-US" b="0"/>
            <a:t>), </a:t>
          </a:r>
          <a:r>
            <a:rPr lang="en-US" b="1"/>
            <a:t>Functional Programming </a:t>
          </a:r>
          <a:r>
            <a:rPr lang="en-US" b="0"/>
            <a:t>(</a:t>
          </a:r>
          <a:r>
            <a:rPr lang="en-US" b="1"/>
            <a:t>FP</a:t>
          </a:r>
          <a:r>
            <a:rPr lang="en-US" b="0"/>
            <a:t>) and </a:t>
          </a:r>
          <a:r>
            <a:rPr lang="en-US" b="1"/>
            <a:t>Functional Reactive Programming </a:t>
          </a:r>
          <a:r>
            <a:rPr lang="en-US" b="0"/>
            <a:t>(</a:t>
          </a:r>
          <a:r>
            <a:rPr lang="en-US" b="1"/>
            <a:t>FRP</a:t>
          </a:r>
          <a:r>
            <a:rPr lang="en-US" b="0"/>
            <a:t>) to deliver a unique development experience.</a:t>
          </a:r>
          <a:endParaRPr lang="en-US"/>
        </a:p>
      </dgm:t>
    </dgm:pt>
    <dgm:pt modelId="{DA417939-659B-4ED5-AA2D-DDE36D923B4D}" type="parTrans" cxnId="{8CB31A76-AF46-4C20-9E0E-6F4C8E9174F4}">
      <dgm:prSet/>
      <dgm:spPr/>
      <dgm:t>
        <a:bodyPr/>
        <a:lstStyle/>
        <a:p>
          <a:endParaRPr lang="en-US"/>
        </a:p>
      </dgm:t>
    </dgm:pt>
    <dgm:pt modelId="{393AF95F-A75A-4061-8F76-601292337824}" type="sibTrans" cxnId="{8CB31A76-AF46-4C20-9E0E-6F4C8E9174F4}">
      <dgm:prSet/>
      <dgm:spPr/>
      <dgm:t>
        <a:bodyPr/>
        <a:lstStyle/>
        <a:p>
          <a:endParaRPr lang="en-US"/>
        </a:p>
      </dgm:t>
    </dgm:pt>
    <dgm:pt modelId="{77C99BFB-E88F-49E8-A589-A1176CF12499}">
      <dgm:prSet/>
      <dgm:spPr/>
      <dgm:t>
        <a:bodyPr/>
        <a:lstStyle/>
        <a:p>
          <a:r>
            <a:rPr lang="en-US" b="1"/>
            <a:t>Uses</a:t>
          </a:r>
          <a:r>
            <a:rPr lang="en-US" b="0"/>
            <a:t> </a:t>
          </a:r>
          <a:r>
            <a:rPr lang="en-US" b="1"/>
            <a:t>modular architecture</a:t>
          </a:r>
          <a:r>
            <a:rPr lang="en-US" b="0"/>
            <a:t> and </a:t>
          </a:r>
          <a:r>
            <a:rPr lang="en-US" b="1"/>
            <a:t>dependency injection (DI)</a:t>
          </a:r>
          <a:r>
            <a:rPr lang="en-US" b="0"/>
            <a:t>—very similar to Angular on the server.</a:t>
          </a:r>
          <a:endParaRPr lang="en-US"/>
        </a:p>
      </dgm:t>
    </dgm:pt>
    <dgm:pt modelId="{6098EE08-5950-4BAD-AB6F-850EB4EC0A66}" type="parTrans" cxnId="{341ECFD6-0FDC-433E-9DCF-A7EEEDF8F18D}">
      <dgm:prSet/>
      <dgm:spPr/>
      <dgm:t>
        <a:bodyPr/>
        <a:lstStyle/>
        <a:p>
          <a:endParaRPr lang="en-US"/>
        </a:p>
      </dgm:t>
    </dgm:pt>
    <dgm:pt modelId="{B0EBBA86-2346-41D9-B0CB-F4C88F77FE2C}" type="sibTrans" cxnId="{341ECFD6-0FDC-433E-9DCF-A7EEEDF8F18D}">
      <dgm:prSet/>
      <dgm:spPr/>
      <dgm:t>
        <a:bodyPr/>
        <a:lstStyle/>
        <a:p>
          <a:endParaRPr lang="en-US"/>
        </a:p>
      </dgm:t>
    </dgm:pt>
    <dgm:pt modelId="{02175FB9-BC17-4EE6-BEAB-9B2B10B5E8FB}" type="pres">
      <dgm:prSet presAssocID="{FFF3F03E-A3B5-4809-88A7-A71D9B946425}" presName="root" presStyleCnt="0">
        <dgm:presLayoutVars>
          <dgm:dir/>
          <dgm:resizeHandles val="exact"/>
        </dgm:presLayoutVars>
      </dgm:prSet>
      <dgm:spPr/>
    </dgm:pt>
    <dgm:pt modelId="{E7F748E2-D008-4EFE-9670-BEA58B654626}" type="pres">
      <dgm:prSet presAssocID="{07B06FF0-78C2-4AB7-8468-4CBF20BA7F4D}" presName="compNode" presStyleCnt="0"/>
      <dgm:spPr/>
    </dgm:pt>
    <dgm:pt modelId="{0E537D95-67CA-4102-89E2-36A882097960}" type="pres">
      <dgm:prSet presAssocID="{07B06FF0-78C2-4AB7-8468-4CBF20BA7F4D}" presName="bgRect" presStyleLbl="bgShp" presStyleIdx="0" presStyleCnt="3"/>
      <dgm:spPr/>
    </dgm:pt>
    <dgm:pt modelId="{D8676461-5BBA-48FB-88A6-6138024C339F}" type="pres">
      <dgm:prSet presAssocID="{07B06FF0-78C2-4AB7-8468-4CBF20BA7F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8AD916E-A069-41C2-8F27-3A01EC319103}" type="pres">
      <dgm:prSet presAssocID="{07B06FF0-78C2-4AB7-8468-4CBF20BA7F4D}" presName="spaceRect" presStyleCnt="0"/>
      <dgm:spPr/>
    </dgm:pt>
    <dgm:pt modelId="{06657DD7-3884-4405-9E29-6EBCC7B52D22}" type="pres">
      <dgm:prSet presAssocID="{07B06FF0-78C2-4AB7-8468-4CBF20BA7F4D}" presName="parTx" presStyleLbl="revTx" presStyleIdx="0" presStyleCnt="3">
        <dgm:presLayoutVars>
          <dgm:chMax val="0"/>
          <dgm:chPref val="0"/>
        </dgm:presLayoutVars>
      </dgm:prSet>
      <dgm:spPr/>
    </dgm:pt>
    <dgm:pt modelId="{91462E4F-1DFC-4EB4-8353-9CF9E54BB479}" type="pres">
      <dgm:prSet presAssocID="{3942367B-25EB-436F-A967-7568BE7E92BA}" presName="sibTrans" presStyleCnt="0"/>
      <dgm:spPr/>
    </dgm:pt>
    <dgm:pt modelId="{1C320EE3-2E9F-45A7-9351-0EEDF661668B}" type="pres">
      <dgm:prSet presAssocID="{6896F1CB-6A09-4380-8924-30018A945C92}" presName="compNode" presStyleCnt="0"/>
      <dgm:spPr/>
    </dgm:pt>
    <dgm:pt modelId="{C4768690-A5B8-4122-8C29-05E623DB6234}" type="pres">
      <dgm:prSet presAssocID="{6896F1CB-6A09-4380-8924-30018A945C92}" presName="bgRect" presStyleLbl="bgShp" presStyleIdx="1" presStyleCnt="3"/>
      <dgm:spPr/>
    </dgm:pt>
    <dgm:pt modelId="{67596A83-9820-4193-9058-4E69C73EAD67}" type="pres">
      <dgm:prSet presAssocID="{6896F1CB-6A09-4380-8924-30018A945C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B972A9-BCDC-42FA-B2AC-66A18635D194}" type="pres">
      <dgm:prSet presAssocID="{6896F1CB-6A09-4380-8924-30018A945C92}" presName="spaceRect" presStyleCnt="0"/>
      <dgm:spPr/>
    </dgm:pt>
    <dgm:pt modelId="{2EC15789-8E17-4657-99BA-20ADA4B2DDE2}" type="pres">
      <dgm:prSet presAssocID="{6896F1CB-6A09-4380-8924-30018A945C92}" presName="parTx" presStyleLbl="revTx" presStyleIdx="1" presStyleCnt="3">
        <dgm:presLayoutVars>
          <dgm:chMax val="0"/>
          <dgm:chPref val="0"/>
        </dgm:presLayoutVars>
      </dgm:prSet>
      <dgm:spPr/>
    </dgm:pt>
    <dgm:pt modelId="{718F50E1-6EFF-40E6-891D-A1799AC6DEA9}" type="pres">
      <dgm:prSet presAssocID="{393AF95F-A75A-4061-8F76-601292337824}" presName="sibTrans" presStyleCnt="0"/>
      <dgm:spPr/>
    </dgm:pt>
    <dgm:pt modelId="{4961473E-6487-41A2-B885-C7782FB74D1E}" type="pres">
      <dgm:prSet presAssocID="{77C99BFB-E88F-49E8-A589-A1176CF12499}" presName="compNode" presStyleCnt="0"/>
      <dgm:spPr/>
    </dgm:pt>
    <dgm:pt modelId="{F38CE384-FA5D-4717-91AD-5A970C82623E}" type="pres">
      <dgm:prSet presAssocID="{77C99BFB-E88F-49E8-A589-A1176CF12499}" presName="bgRect" presStyleLbl="bgShp" presStyleIdx="2" presStyleCnt="3"/>
      <dgm:spPr/>
    </dgm:pt>
    <dgm:pt modelId="{32A20F2F-3159-4414-9137-50D256C9E3ED}" type="pres">
      <dgm:prSet presAssocID="{77C99BFB-E88F-49E8-A589-A1176CF124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8C65B00-0F66-4953-B2B5-82D4E9D608DE}" type="pres">
      <dgm:prSet presAssocID="{77C99BFB-E88F-49E8-A589-A1176CF12499}" presName="spaceRect" presStyleCnt="0"/>
      <dgm:spPr/>
    </dgm:pt>
    <dgm:pt modelId="{643099FA-A5F5-4EF5-8C4E-B5CBB76E420E}" type="pres">
      <dgm:prSet presAssocID="{77C99BFB-E88F-49E8-A589-A1176CF1249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196596B-55A7-4343-8ABD-21C769F7F940}" srcId="{FFF3F03E-A3B5-4809-88A7-A71D9B946425}" destId="{07B06FF0-78C2-4AB7-8468-4CBF20BA7F4D}" srcOrd="0" destOrd="0" parTransId="{B501EDC8-7241-444E-ADA2-5C959FE4EBE5}" sibTransId="{3942367B-25EB-436F-A967-7568BE7E92BA}"/>
    <dgm:cxn modelId="{8CB31A76-AF46-4C20-9E0E-6F4C8E9174F4}" srcId="{FFF3F03E-A3B5-4809-88A7-A71D9B946425}" destId="{6896F1CB-6A09-4380-8924-30018A945C92}" srcOrd="1" destOrd="0" parTransId="{DA417939-659B-4ED5-AA2D-DDE36D923B4D}" sibTransId="{393AF95F-A75A-4061-8F76-601292337824}"/>
    <dgm:cxn modelId="{5EA8F097-2996-4916-BF65-0C52AA74C981}" type="presOf" srcId="{77C99BFB-E88F-49E8-A589-A1176CF12499}" destId="{643099FA-A5F5-4EF5-8C4E-B5CBB76E420E}" srcOrd="0" destOrd="0" presId="urn:microsoft.com/office/officeart/2018/2/layout/IconVerticalSolidList"/>
    <dgm:cxn modelId="{8F0B3ABF-68C6-4C8A-8734-7FCF84CDC4CE}" type="presOf" srcId="{07B06FF0-78C2-4AB7-8468-4CBF20BA7F4D}" destId="{06657DD7-3884-4405-9E29-6EBCC7B52D22}" srcOrd="0" destOrd="0" presId="urn:microsoft.com/office/officeart/2018/2/layout/IconVerticalSolidList"/>
    <dgm:cxn modelId="{341ECFD6-0FDC-433E-9DCF-A7EEEDF8F18D}" srcId="{FFF3F03E-A3B5-4809-88A7-A71D9B946425}" destId="{77C99BFB-E88F-49E8-A589-A1176CF12499}" srcOrd="2" destOrd="0" parTransId="{6098EE08-5950-4BAD-AB6F-850EB4EC0A66}" sibTransId="{B0EBBA86-2346-41D9-B0CB-F4C88F77FE2C}"/>
    <dgm:cxn modelId="{137080E6-EED3-47B8-A280-B9496E71AEC5}" type="presOf" srcId="{FFF3F03E-A3B5-4809-88A7-A71D9B946425}" destId="{02175FB9-BC17-4EE6-BEAB-9B2B10B5E8FB}" srcOrd="0" destOrd="0" presId="urn:microsoft.com/office/officeart/2018/2/layout/IconVerticalSolidList"/>
    <dgm:cxn modelId="{760FC8F1-FB5E-45A3-92B7-5ECD4FED1672}" type="presOf" srcId="{6896F1CB-6A09-4380-8924-30018A945C92}" destId="{2EC15789-8E17-4657-99BA-20ADA4B2DDE2}" srcOrd="0" destOrd="0" presId="urn:microsoft.com/office/officeart/2018/2/layout/IconVerticalSolidList"/>
    <dgm:cxn modelId="{A6C2CF72-F37F-4A09-880A-783DC34F643B}" type="presParOf" srcId="{02175FB9-BC17-4EE6-BEAB-9B2B10B5E8FB}" destId="{E7F748E2-D008-4EFE-9670-BEA58B654626}" srcOrd="0" destOrd="0" presId="urn:microsoft.com/office/officeart/2018/2/layout/IconVerticalSolidList"/>
    <dgm:cxn modelId="{EA66A910-0802-4DB1-A206-B98F991B4CE0}" type="presParOf" srcId="{E7F748E2-D008-4EFE-9670-BEA58B654626}" destId="{0E537D95-67CA-4102-89E2-36A882097960}" srcOrd="0" destOrd="0" presId="urn:microsoft.com/office/officeart/2018/2/layout/IconVerticalSolidList"/>
    <dgm:cxn modelId="{C2107CBD-E3F6-48BE-B53C-6A1DC24D12BE}" type="presParOf" srcId="{E7F748E2-D008-4EFE-9670-BEA58B654626}" destId="{D8676461-5BBA-48FB-88A6-6138024C339F}" srcOrd="1" destOrd="0" presId="urn:microsoft.com/office/officeart/2018/2/layout/IconVerticalSolidList"/>
    <dgm:cxn modelId="{3C143DCC-7320-4C6C-9E20-6A3D55D23847}" type="presParOf" srcId="{E7F748E2-D008-4EFE-9670-BEA58B654626}" destId="{18AD916E-A069-41C2-8F27-3A01EC319103}" srcOrd="2" destOrd="0" presId="urn:microsoft.com/office/officeart/2018/2/layout/IconVerticalSolidList"/>
    <dgm:cxn modelId="{EEFAB45C-E2AF-4625-91BC-872ED63BA92B}" type="presParOf" srcId="{E7F748E2-D008-4EFE-9670-BEA58B654626}" destId="{06657DD7-3884-4405-9E29-6EBCC7B52D22}" srcOrd="3" destOrd="0" presId="urn:microsoft.com/office/officeart/2018/2/layout/IconVerticalSolidList"/>
    <dgm:cxn modelId="{C4AD133E-EBEA-43DC-94F0-7B4E749E51E7}" type="presParOf" srcId="{02175FB9-BC17-4EE6-BEAB-9B2B10B5E8FB}" destId="{91462E4F-1DFC-4EB4-8353-9CF9E54BB479}" srcOrd="1" destOrd="0" presId="urn:microsoft.com/office/officeart/2018/2/layout/IconVerticalSolidList"/>
    <dgm:cxn modelId="{3C07ADB0-F42A-4EF3-A80D-711100E4FE1C}" type="presParOf" srcId="{02175FB9-BC17-4EE6-BEAB-9B2B10B5E8FB}" destId="{1C320EE3-2E9F-45A7-9351-0EEDF661668B}" srcOrd="2" destOrd="0" presId="urn:microsoft.com/office/officeart/2018/2/layout/IconVerticalSolidList"/>
    <dgm:cxn modelId="{BE211A58-3371-4A50-9B21-7E01E9E50670}" type="presParOf" srcId="{1C320EE3-2E9F-45A7-9351-0EEDF661668B}" destId="{C4768690-A5B8-4122-8C29-05E623DB6234}" srcOrd="0" destOrd="0" presId="urn:microsoft.com/office/officeart/2018/2/layout/IconVerticalSolidList"/>
    <dgm:cxn modelId="{256887EC-3A89-407F-ACC4-2C97494BEE85}" type="presParOf" srcId="{1C320EE3-2E9F-45A7-9351-0EEDF661668B}" destId="{67596A83-9820-4193-9058-4E69C73EAD67}" srcOrd="1" destOrd="0" presId="urn:microsoft.com/office/officeart/2018/2/layout/IconVerticalSolidList"/>
    <dgm:cxn modelId="{C0C07C9C-89E0-4A5D-9235-FE8D414907AF}" type="presParOf" srcId="{1C320EE3-2E9F-45A7-9351-0EEDF661668B}" destId="{9FB972A9-BCDC-42FA-B2AC-66A18635D194}" srcOrd="2" destOrd="0" presId="urn:microsoft.com/office/officeart/2018/2/layout/IconVerticalSolidList"/>
    <dgm:cxn modelId="{592AB087-9A03-4B35-A9A2-917E4981D795}" type="presParOf" srcId="{1C320EE3-2E9F-45A7-9351-0EEDF661668B}" destId="{2EC15789-8E17-4657-99BA-20ADA4B2DDE2}" srcOrd="3" destOrd="0" presId="urn:microsoft.com/office/officeart/2018/2/layout/IconVerticalSolidList"/>
    <dgm:cxn modelId="{75CFF813-192A-44F3-8418-B57E37D77775}" type="presParOf" srcId="{02175FB9-BC17-4EE6-BEAB-9B2B10B5E8FB}" destId="{718F50E1-6EFF-40E6-891D-A1799AC6DEA9}" srcOrd="3" destOrd="0" presId="urn:microsoft.com/office/officeart/2018/2/layout/IconVerticalSolidList"/>
    <dgm:cxn modelId="{C82A30F2-5934-4449-A2A1-FE1FD7003A90}" type="presParOf" srcId="{02175FB9-BC17-4EE6-BEAB-9B2B10B5E8FB}" destId="{4961473E-6487-41A2-B885-C7782FB74D1E}" srcOrd="4" destOrd="0" presId="urn:microsoft.com/office/officeart/2018/2/layout/IconVerticalSolidList"/>
    <dgm:cxn modelId="{C8D10D35-46DD-4C8D-9C8E-30EFCAE56E92}" type="presParOf" srcId="{4961473E-6487-41A2-B885-C7782FB74D1E}" destId="{F38CE384-FA5D-4717-91AD-5A970C82623E}" srcOrd="0" destOrd="0" presId="urn:microsoft.com/office/officeart/2018/2/layout/IconVerticalSolidList"/>
    <dgm:cxn modelId="{5EA73F37-A9BE-4183-9C31-F154A57CD5D8}" type="presParOf" srcId="{4961473E-6487-41A2-B885-C7782FB74D1E}" destId="{32A20F2F-3159-4414-9137-50D256C9E3ED}" srcOrd="1" destOrd="0" presId="urn:microsoft.com/office/officeart/2018/2/layout/IconVerticalSolidList"/>
    <dgm:cxn modelId="{A93AB6F7-4083-4B9C-BF70-B613A203589B}" type="presParOf" srcId="{4961473E-6487-41A2-B885-C7782FB74D1E}" destId="{38C65B00-0F66-4953-B2B5-82D4E9D608DE}" srcOrd="2" destOrd="0" presId="urn:microsoft.com/office/officeart/2018/2/layout/IconVerticalSolidList"/>
    <dgm:cxn modelId="{BC37600B-237D-426A-A9F4-ABB18528F5A2}" type="presParOf" srcId="{4961473E-6487-41A2-B885-C7782FB74D1E}" destId="{643099FA-A5F5-4EF5-8C4E-B5CBB76E42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B39CB0-6E06-459F-80D4-251A2C7E03D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893BE9-FF80-4E60-902A-028189700639}">
      <dgm:prSet/>
      <dgm:spPr/>
      <dgm:t>
        <a:bodyPr/>
        <a:lstStyle/>
        <a:p>
          <a:r>
            <a:rPr lang="en-IN" b="1"/>
            <a:t>Strong architecture</a:t>
          </a:r>
          <a:r>
            <a:rPr lang="en-IN"/>
            <a:t> (modules, DI, providers) → maintainable codebases</a:t>
          </a:r>
          <a:endParaRPr lang="en-US"/>
        </a:p>
      </dgm:t>
    </dgm:pt>
    <dgm:pt modelId="{897AC3A4-E21A-42B4-887C-C49AC38E6700}" type="parTrans" cxnId="{44282291-DBF5-44EB-9532-564C1210CDDB}">
      <dgm:prSet/>
      <dgm:spPr/>
      <dgm:t>
        <a:bodyPr/>
        <a:lstStyle/>
        <a:p>
          <a:endParaRPr lang="en-US"/>
        </a:p>
      </dgm:t>
    </dgm:pt>
    <dgm:pt modelId="{F4656FF1-96BD-48C7-8443-B96DAEDB0B98}" type="sibTrans" cxnId="{44282291-DBF5-44EB-9532-564C1210CDDB}">
      <dgm:prSet/>
      <dgm:spPr/>
      <dgm:t>
        <a:bodyPr/>
        <a:lstStyle/>
        <a:p>
          <a:endParaRPr lang="en-US"/>
        </a:p>
      </dgm:t>
    </dgm:pt>
    <dgm:pt modelId="{12879728-4E27-42A0-8435-606BDFCCECD6}">
      <dgm:prSet/>
      <dgm:spPr/>
      <dgm:t>
        <a:bodyPr/>
        <a:lstStyle/>
        <a:p>
          <a:r>
            <a:rPr lang="en-IN" b="1"/>
            <a:t>Batteries included</a:t>
          </a:r>
          <a:r>
            <a:rPr lang="en-IN"/>
            <a:t>: testing, validation, Swagger, config, guards, interceptors, microservices, GraphQL, WebSockets</a:t>
          </a:r>
          <a:endParaRPr lang="en-US"/>
        </a:p>
      </dgm:t>
    </dgm:pt>
    <dgm:pt modelId="{B8E96F93-5554-44AB-BE2C-E24A19C7C936}" type="parTrans" cxnId="{68C36CA8-285E-47F9-8185-A9AF812FAE77}">
      <dgm:prSet/>
      <dgm:spPr/>
      <dgm:t>
        <a:bodyPr/>
        <a:lstStyle/>
        <a:p>
          <a:endParaRPr lang="en-US"/>
        </a:p>
      </dgm:t>
    </dgm:pt>
    <dgm:pt modelId="{0813ED4A-C454-4C57-9967-C5A6E9603A85}" type="sibTrans" cxnId="{68C36CA8-285E-47F9-8185-A9AF812FAE77}">
      <dgm:prSet/>
      <dgm:spPr/>
      <dgm:t>
        <a:bodyPr/>
        <a:lstStyle/>
        <a:p>
          <a:endParaRPr lang="en-US"/>
        </a:p>
      </dgm:t>
    </dgm:pt>
    <dgm:pt modelId="{6831BE2D-4ED1-49BB-B880-DB9B114CA2F1}">
      <dgm:prSet/>
      <dgm:spPr/>
      <dgm:t>
        <a:bodyPr/>
        <a:lstStyle/>
        <a:p>
          <a:r>
            <a:rPr lang="en-IN" b="1"/>
            <a:t>Adapter-based</a:t>
          </a:r>
          <a:r>
            <a:rPr lang="en-IN"/>
            <a:t>: Express (default) or Fastify for better perf</a:t>
          </a:r>
          <a:endParaRPr lang="en-US"/>
        </a:p>
      </dgm:t>
    </dgm:pt>
    <dgm:pt modelId="{C35EE1AA-EB08-45FA-8CCB-E4C434CA2457}" type="parTrans" cxnId="{1558EED3-AABA-4E78-9ACE-9C2096628897}">
      <dgm:prSet/>
      <dgm:spPr/>
      <dgm:t>
        <a:bodyPr/>
        <a:lstStyle/>
        <a:p>
          <a:endParaRPr lang="en-US"/>
        </a:p>
      </dgm:t>
    </dgm:pt>
    <dgm:pt modelId="{BBD1D976-F1ED-4005-AF31-880DABDD33FD}" type="sibTrans" cxnId="{1558EED3-AABA-4E78-9ACE-9C2096628897}">
      <dgm:prSet/>
      <dgm:spPr/>
      <dgm:t>
        <a:bodyPr/>
        <a:lstStyle/>
        <a:p>
          <a:endParaRPr lang="en-US"/>
        </a:p>
      </dgm:t>
    </dgm:pt>
    <dgm:pt modelId="{8972CFDE-F3AC-4084-8A21-AF3A0CB5A0B3}">
      <dgm:prSet/>
      <dgm:spPr/>
      <dgm:t>
        <a:bodyPr/>
        <a:lstStyle/>
        <a:p>
          <a:r>
            <a:rPr lang="en-IN" b="1"/>
            <a:t>Type-safe</a:t>
          </a:r>
          <a:r>
            <a:rPr lang="en-IN"/>
            <a:t> end-to-end with DTOs, pipes, and class-validator</a:t>
          </a:r>
          <a:endParaRPr lang="en-US"/>
        </a:p>
      </dgm:t>
    </dgm:pt>
    <dgm:pt modelId="{82919F6C-8B3F-41D6-8273-25476B70F82E}" type="parTrans" cxnId="{84A047F0-A27B-4B96-8196-F755FF719DB8}">
      <dgm:prSet/>
      <dgm:spPr/>
      <dgm:t>
        <a:bodyPr/>
        <a:lstStyle/>
        <a:p>
          <a:endParaRPr lang="en-US"/>
        </a:p>
      </dgm:t>
    </dgm:pt>
    <dgm:pt modelId="{B1FDE16A-BF7A-4797-9A2D-91E0CD5F006F}" type="sibTrans" cxnId="{84A047F0-A27B-4B96-8196-F755FF719DB8}">
      <dgm:prSet/>
      <dgm:spPr/>
      <dgm:t>
        <a:bodyPr/>
        <a:lstStyle/>
        <a:p>
          <a:endParaRPr lang="en-US"/>
        </a:p>
      </dgm:t>
    </dgm:pt>
    <dgm:pt modelId="{B1C224BE-B090-46F7-A980-FB22D3C3E9C3}" type="pres">
      <dgm:prSet presAssocID="{F8B39CB0-6E06-459F-80D4-251A2C7E03D3}" presName="outerComposite" presStyleCnt="0">
        <dgm:presLayoutVars>
          <dgm:chMax val="5"/>
          <dgm:dir/>
          <dgm:resizeHandles val="exact"/>
        </dgm:presLayoutVars>
      </dgm:prSet>
      <dgm:spPr/>
    </dgm:pt>
    <dgm:pt modelId="{B6441E26-8FA8-4661-A36D-4973943D9705}" type="pres">
      <dgm:prSet presAssocID="{F8B39CB0-6E06-459F-80D4-251A2C7E03D3}" presName="dummyMaxCanvas" presStyleCnt="0">
        <dgm:presLayoutVars/>
      </dgm:prSet>
      <dgm:spPr/>
    </dgm:pt>
    <dgm:pt modelId="{90F4343B-4FF1-4E0E-AA62-B00B01272EF0}" type="pres">
      <dgm:prSet presAssocID="{F8B39CB0-6E06-459F-80D4-251A2C7E03D3}" presName="FourNodes_1" presStyleLbl="node1" presStyleIdx="0" presStyleCnt="4">
        <dgm:presLayoutVars>
          <dgm:bulletEnabled val="1"/>
        </dgm:presLayoutVars>
      </dgm:prSet>
      <dgm:spPr/>
    </dgm:pt>
    <dgm:pt modelId="{3F6FEC23-0116-46D4-8680-068BC1397BCB}" type="pres">
      <dgm:prSet presAssocID="{F8B39CB0-6E06-459F-80D4-251A2C7E03D3}" presName="FourNodes_2" presStyleLbl="node1" presStyleIdx="1" presStyleCnt="4">
        <dgm:presLayoutVars>
          <dgm:bulletEnabled val="1"/>
        </dgm:presLayoutVars>
      </dgm:prSet>
      <dgm:spPr/>
    </dgm:pt>
    <dgm:pt modelId="{863F9365-EA08-442B-BB22-A8648108D2C2}" type="pres">
      <dgm:prSet presAssocID="{F8B39CB0-6E06-459F-80D4-251A2C7E03D3}" presName="FourNodes_3" presStyleLbl="node1" presStyleIdx="2" presStyleCnt="4">
        <dgm:presLayoutVars>
          <dgm:bulletEnabled val="1"/>
        </dgm:presLayoutVars>
      </dgm:prSet>
      <dgm:spPr/>
    </dgm:pt>
    <dgm:pt modelId="{F69666B8-CF7E-4555-A374-CCE282D52541}" type="pres">
      <dgm:prSet presAssocID="{F8B39CB0-6E06-459F-80D4-251A2C7E03D3}" presName="FourNodes_4" presStyleLbl="node1" presStyleIdx="3" presStyleCnt="4">
        <dgm:presLayoutVars>
          <dgm:bulletEnabled val="1"/>
        </dgm:presLayoutVars>
      </dgm:prSet>
      <dgm:spPr/>
    </dgm:pt>
    <dgm:pt modelId="{F3B07115-D85F-42F6-B4CB-275C2D4BDA06}" type="pres">
      <dgm:prSet presAssocID="{F8B39CB0-6E06-459F-80D4-251A2C7E03D3}" presName="FourConn_1-2" presStyleLbl="fgAccFollowNode1" presStyleIdx="0" presStyleCnt="3">
        <dgm:presLayoutVars>
          <dgm:bulletEnabled val="1"/>
        </dgm:presLayoutVars>
      </dgm:prSet>
      <dgm:spPr/>
    </dgm:pt>
    <dgm:pt modelId="{274EA3ED-38BF-42DA-8E1C-6205AB48C884}" type="pres">
      <dgm:prSet presAssocID="{F8B39CB0-6E06-459F-80D4-251A2C7E03D3}" presName="FourConn_2-3" presStyleLbl="fgAccFollowNode1" presStyleIdx="1" presStyleCnt="3">
        <dgm:presLayoutVars>
          <dgm:bulletEnabled val="1"/>
        </dgm:presLayoutVars>
      </dgm:prSet>
      <dgm:spPr/>
    </dgm:pt>
    <dgm:pt modelId="{37E4F443-C2D7-40B8-ADCA-0E54F6F416D2}" type="pres">
      <dgm:prSet presAssocID="{F8B39CB0-6E06-459F-80D4-251A2C7E03D3}" presName="FourConn_3-4" presStyleLbl="fgAccFollowNode1" presStyleIdx="2" presStyleCnt="3">
        <dgm:presLayoutVars>
          <dgm:bulletEnabled val="1"/>
        </dgm:presLayoutVars>
      </dgm:prSet>
      <dgm:spPr/>
    </dgm:pt>
    <dgm:pt modelId="{F0CAAEFC-8922-45CE-8EE9-A1CC4B49C78B}" type="pres">
      <dgm:prSet presAssocID="{F8B39CB0-6E06-459F-80D4-251A2C7E03D3}" presName="FourNodes_1_text" presStyleLbl="node1" presStyleIdx="3" presStyleCnt="4">
        <dgm:presLayoutVars>
          <dgm:bulletEnabled val="1"/>
        </dgm:presLayoutVars>
      </dgm:prSet>
      <dgm:spPr/>
    </dgm:pt>
    <dgm:pt modelId="{F6A6299C-4639-4C3C-A4BF-B97AA82871CE}" type="pres">
      <dgm:prSet presAssocID="{F8B39CB0-6E06-459F-80D4-251A2C7E03D3}" presName="FourNodes_2_text" presStyleLbl="node1" presStyleIdx="3" presStyleCnt="4">
        <dgm:presLayoutVars>
          <dgm:bulletEnabled val="1"/>
        </dgm:presLayoutVars>
      </dgm:prSet>
      <dgm:spPr/>
    </dgm:pt>
    <dgm:pt modelId="{15DC46FA-0969-49D7-BA2D-D64C2FF8541C}" type="pres">
      <dgm:prSet presAssocID="{F8B39CB0-6E06-459F-80D4-251A2C7E03D3}" presName="FourNodes_3_text" presStyleLbl="node1" presStyleIdx="3" presStyleCnt="4">
        <dgm:presLayoutVars>
          <dgm:bulletEnabled val="1"/>
        </dgm:presLayoutVars>
      </dgm:prSet>
      <dgm:spPr/>
    </dgm:pt>
    <dgm:pt modelId="{C652E2A4-9CB4-4773-A6F3-EAE1735D197C}" type="pres">
      <dgm:prSet presAssocID="{F8B39CB0-6E06-459F-80D4-251A2C7E03D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6B50301-EA94-41D2-A606-EF5AEEF1022A}" type="presOf" srcId="{BBD1D976-F1ED-4005-AF31-880DABDD33FD}" destId="{37E4F443-C2D7-40B8-ADCA-0E54F6F416D2}" srcOrd="0" destOrd="0" presId="urn:microsoft.com/office/officeart/2005/8/layout/vProcess5"/>
    <dgm:cxn modelId="{BF7F9D0A-FC29-4B06-AAD3-A85E289A15A1}" type="presOf" srcId="{E4893BE9-FF80-4E60-902A-028189700639}" destId="{90F4343B-4FF1-4E0E-AA62-B00B01272EF0}" srcOrd="0" destOrd="0" presId="urn:microsoft.com/office/officeart/2005/8/layout/vProcess5"/>
    <dgm:cxn modelId="{76807A5C-E685-46B9-879D-7356574A329F}" type="presOf" srcId="{12879728-4E27-42A0-8435-606BDFCCECD6}" destId="{F6A6299C-4639-4C3C-A4BF-B97AA82871CE}" srcOrd="1" destOrd="0" presId="urn:microsoft.com/office/officeart/2005/8/layout/vProcess5"/>
    <dgm:cxn modelId="{8581EC4D-27CA-47E5-8802-3BFFD7B30240}" type="presOf" srcId="{6831BE2D-4ED1-49BB-B880-DB9B114CA2F1}" destId="{863F9365-EA08-442B-BB22-A8648108D2C2}" srcOrd="0" destOrd="0" presId="urn:microsoft.com/office/officeart/2005/8/layout/vProcess5"/>
    <dgm:cxn modelId="{155F5A6F-1FD1-4D9F-8FF5-811C3E7CDBDA}" type="presOf" srcId="{0813ED4A-C454-4C57-9967-C5A6E9603A85}" destId="{274EA3ED-38BF-42DA-8E1C-6205AB48C884}" srcOrd="0" destOrd="0" presId="urn:microsoft.com/office/officeart/2005/8/layout/vProcess5"/>
    <dgm:cxn modelId="{206F887A-1856-4C95-821B-EA1B65D862AD}" type="presOf" srcId="{12879728-4E27-42A0-8435-606BDFCCECD6}" destId="{3F6FEC23-0116-46D4-8680-068BC1397BCB}" srcOrd="0" destOrd="0" presId="urn:microsoft.com/office/officeart/2005/8/layout/vProcess5"/>
    <dgm:cxn modelId="{2B294D80-EF40-4B68-9B2B-90348BC8C9EB}" type="presOf" srcId="{F4656FF1-96BD-48C7-8443-B96DAEDB0B98}" destId="{F3B07115-D85F-42F6-B4CB-275C2D4BDA06}" srcOrd="0" destOrd="0" presId="urn:microsoft.com/office/officeart/2005/8/layout/vProcess5"/>
    <dgm:cxn modelId="{D6D89D8B-FFC9-47AF-B4A8-0FAED04B0DB4}" type="presOf" srcId="{E4893BE9-FF80-4E60-902A-028189700639}" destId="{F0CAAEFC-8922-45CE-8EE9-A1CC4B49C78B}" srcOrd="1" destOrd="0" presId="urn:microsoft.com/office/officeart/2005/8/layout/vProcess5"/>
    <dgm:cxn modelId="{44282291-DBF5-44EB-9532-564C1210CDDB}" srcId="{F8B39CB0-6E06-459F-80D4-251A2C7E03D3}" destId="{E4893BE9-FF80-4E60-902A-028189700639}" srcOrd="0" destOrd="0" parTransId="{897AC3A4-E21A-42B4-887C-C49AC38E6700}" sibTransId="{F4656FF1-96BD-48C7-8443-B96DAEDB0B98}"/>
    <dgm:cxn modelId="{BB9D6597-9C44-4B10-8EEF-06059D33CD50}" type="presOf" srcId="{6831BE2D-4ED1-49BB-B880-DB9B114CA2F1}" destId="{15DC46FA-0969-49D7-BA2D-D64C2FF8541C}" srcOrd="1" destOrd="0" presId="urn:microsoft.com/office/officeart/2005/8/layout/vProcess5"/>
    <dgm:cxn modelId="{68C36CA8-285E-47F9-8185-A9AF812FAE77}" srcId="{F8B39CB0-6E06-459F-80D4-251A2C7E03D3}" destId="{12879728-4E27-42A0-8435-606BDFCCECD6}" srcOrd="1" destOrd="0" parTransId="{B8E96F93-5554-44AB-BE2C-E24A19C7C936}" sibTransId="{0813ED4A-C454-4C57-9967-C5A6E9603A85}"/>
    <dgm:cxn modelId="{1558EED3-AABA-4E78-9ACE-9C2096628897}" srcId="{F8B39CB0-6E06-459F-80D4-251A2C7E03D3}" destId="{6831BE2D-4ED1-49BB-B880-DB9B114CA2F1}" srcOrd="2" destOrd="0" parTransId="{C35EE1AA-EB08-45FA-8CCB-E4C434CA2457}" sibTransId="{BBD1D976-F1ED-4005-AF31-880DABDD33FD}"/>
    <dgm:cxn modelId="{81D368E9-60B0-4CAE-A96A-47D3553659C3}" type="presOf" srcId="{8972CFDE-F3AC-4084-8A21-AF3A0CB5A0B3}" destId="{F69666B8-CF7E-4555-A374-CCE282D52541}" srcOrd="0" destOrd="0" presId="urn:microsoft.com/office/officeart/2005/8/layout/vProcess5"/>
    <dgm:cxn modelId="{84A047F0-A27B-4B96-8196-F755FF719DB8}" srcId="{F8B39CB0-6E06-459F-80D4-251A2C7E03D3}" destId="{8972CFDE-F3AC-4084-8A21-AF3A0CB5A0B3}" srcOrd="3" destOrd="0" parTransId="{82919F6C-8B3F-41D6-8273-25476B70F82E}" sibTransId="{B1FDE16A-BF7A-4797-9A2D-91E0CD5F006F}"/>
    <dgm:cxn modelId="{B46164FA-6D30-4E8E-95C1-47A1AC38DDE5}" type="presOf" srcId="{8972CFDE-F3AC-4084-8A21-AF3A0CB5A0B3}" destId="{C652E2A4-9CB4-4773-A6F3-EAE1735D197C}" srcOrd="1" destOrd="0" presId="urn:microsoft.com/office/officeart/2005/8/layout/vProcess5"/>
    <dgm:cxn modelId="{82D38CFD-4CEC-4EA7-A57B-A10E23874686}" type="presOf" srcId="{F8B39CB0-6E06-459F-80D4-251A2C7E03D3}" destId="{B1C224BE-B090-46F7-A980-FB22D3C3E9C3}" srcOrd="0" destOrd="0" presId="urn:microsoft.com/office/officeart/2005/8/layout/vProcess5"/>
    <dgm:cxn modelId="{2551FCD8-8E21-4476-B089-EE0C8FC2BC88}" type="presParOf" srcId="{B1C224BE-B090-46F7-A980-FB22D3C3E9C3}" destId="{B6441E26-8FA8-4661-A36D-4973943D9705}" srcOrd="0" destOrd="0" presId="urn:microsoft.com/office/officeart/2005/8/layout/vProcess5"/>
    <dgm:cxn modelId="{69E5A273-769C-43D7-8199-8EBF67D9C80D}" type="presParOf" srcId="{B1C224BE-B090-46F7-A980-FB22D3C3E9C3}" destId="{90F4343B-4FF1-4E0E-AA62-B00B01272EF0}" srcOrd="1" destOrd="0" presId="urn:microsoft.com/office/officeart/2005/8/layout/vProcess5"/>
    <dgm:cxn modelId="{CEF9BD30-3AFD-4E56-A15B-401459BFCC2E}" type="presParOf" srcId="{B1C224BE-B090-46F7-A980-FB22D3C3E9C3}" destId="{3F6FEC23-0116-46D4-8680-068BC1397BCB}" srcOrd="2" destOrd="0" presId="urn:microsoft.com/office/officeart/2005/8/layout/vProcess5"/>
    <dgm:cxn modelId="{08AB45AF-3471-4EA7-9310-49CB30AFAAB8}" type="presParOf" srcId="{B1C224BE-B090-46F7-A980-FB22D3C3E9C3}" destId="{863F9365-EA08-442B-BB22-A8648108D2C2}" srcOrd="3" destOrd="0" presId="urn:microsoft.com/office/officeart/2005/8/layout/vProcess5"/>
    <dgm:cxn modelId="{8EE07971-E62F-4007-990A-06E016C6C99C}" type="presParOf" srcId="{B1C224BE-B090-46F7-A980-FB22D3C3E9C3}" destId="{F69666B8-CF7E-4555-A374-CCE282D52541}" srcOrd="4" destOrd="0" presId="urn:microsoft.com/office/officeart/2005/8/layout/vProcess5"/>
    <dgm:cxn modelId="{06ADE756-8F48-4F09-861E-A9AAAB9B16B1}" type="presParOf" srcId="{B1C224BE-B090-46F7-A980-FB22D3C3E9C3}" destId="{F3B07115-D85F-42F6-B4CB-275C2D4BDA06}" srcOrd="5" destOrd="0" presId="urn:microsoft.com/office/officeart/2005/8/layout/vProcess5"/>
    <dgm:cxn modelId="{45CFD379-8C5B-4FEC-A823-F4374F794041}" type="presParOf" srcId="{B1C224BE-B090-46F7-A980-FB22D3C3E9C3}" destId="{274EA3ED-38BF-42DA-8E1C-6205AB48C884}" srcOrd="6" destOrd="0" presId="urn:microsoft.com/office/officeart/2005/8/layout/vProcess5"/>
    <dgm:cxn modelId="{EE47D5B7-4986-4E61-856F-F0A0BD2B9F39}" type="presParOf" srcId="{B1C224BE-B090-46F7-A980-FB22D3C3E9C3}" destId="{37E4F443-C2D7-40B8-ADCA-0E54F6F416D2}" srcOrd="7" destOrd="0" presId="urn:microsoft.com/office/officeart/2005/8/layout/vProcess5"/>
    <dgm:cxn modelId="{C1FE7A81-B3FB-44E6-9624-4CF72B351BC0}" type="presParOf" srcId="{B1C224BE-B090-46F7-A980-FB22D3C3E9C3}" destId="{F0CAAEFC-8922-45CE-8EE9-A1CC4B49C78B}" srcOrd="8" destOrd="0" presId="urn:microsoft.com/office/officeart/2005/8/layout/vProcess5"/>
    <dgm:cxn modelId="{252D3F4F-A546-483F-8B33-105F0DED1E77}" type="presParOf" srcId="{B1C224BE-B090-46F7-A980-FB22D3C3E9C3}" destId="{F6A6299C-4639-4C3C-A4BF-B97AA82871CE}" srcOrd="9" destOrd="0" presId="urn:microsoft.com/office/officeart/2005/8/layout/vProcess5"/>
    <dgm:cxn modelId="{F45AF7D8-B538-4DA6-8F5E-D56A11B55033}" type="presParOf" srcId="{B1C224BE-B090-46F7-A980-FB22D3C3E9C3}" destId="{15DC46FA-0969-49D7-BA2D-D64C2FF8541C}" srcOrd="10" destOrd="0" presId="urn:microsoft.com/office/officeart/2005/8/layout/vProcess5"/>
    <dgm:cxn modelId="{7FBF2FBE-3C1F-47CC-B10F-D125A53FFDDE}" type="presParOf" srcId="{B1C224BE-B090-46F7-A980-FB22D3C3E9C3}" destId="{C652E2A4-9CB4-4773-A6F3-EAE1735D197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37D95-67CA-4102-89E2-36A882097960}">
      <dsp:nvSpPr>
        <dsp:cNvPr id="0" name=""/>
        <dsp:cNvSpPr/>
      </dsp:nvSpPr>
      <dsp:spPr>
        <a:xfrm>
          <a:off x="0" y="588"/>
          <a:ext cx="8228012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76461-5BBA-48FB-88A6-6138024C339F}">
      <dsp:nvSpPr>
        <dsp:cNvPr id="0" name=""/>
        <dsp:cNvSpPr/>
      </dsp:nvSpPr>
      <dsp:spPr>
        <a:xfrm>
          <a:off x="416865" y="310654"/>
          <a:ext cx="757937" cy="757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57DD7-3884-4405-9E29-6EBCC7B52D22}">
      <dsp:nvSpPr>
        <dsp:cNvPr id="0" name=""/>
        <dsp:cNvSpPr/>
      </dsp:nvSpPr>
      <dsp:spPr>
        <a:xfrm>
          <a:off x="1591667" y="588"/>
          <a:ext cx="6636344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NestJS is a </a:t>
          </a:r>
          <a:r>
            <a:rPr lang="en-US" sz="2000" b="1" kern="1200" dirty="0"/>
            <a:t>progressive Node.js framework</a:t>
          </a:r>
          <a:r>
            <a:rPr lang="en-US" sz="2000" b="0" kern="1200" dirty="0"/>
            <a:t> for building efficient, scalable server-side apps. </a:t>
          </a:r>
          <a:endParaRPr lang="en-US" sz="2000" kern="1200" dirty="0"/>
        </a:p>
      </dsp:txBody>
      <dsp:txXfrm>
        <a:off x="1591667" y="588"/>
        <a:ext cx="6636344" cy="1378067"/>
      </dsp:txXfrm>
    </dsp:sp>
    <dsp:sp modelId="{C4768690-A5B8-4122-8C29-05E623DB6234}">
      <dsp:nvSpPr>
        <dsp:cNvPr id="0" name=""/>
        <dsp:cNvSpPr/>
      </dsp:nvSpPr>
      <dsp:spPr>
        <a:xfrm>
          <a:off x="0" y="1723173"/>
          <a:ext cx="8228012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96A83-9820-4193-9058-4E69C73EAD67}">
      <dsp:nvSpPr>
        <dsp:cNvPr id="0" name=""/>
        <dsp:cNvSpPr/>
      </dsp:nvSpPr>
      <dsp:spPr>
        <a:xfrm>
          <a:off x="416865" y="2033238"/>
          <a:ext cx="757937" cy="757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15789-8E17-4657-99BA-20ADA4B2DDE2}">
      <dsp:nvSpPr>
        <dsp:cNvPr id="0" name=""/>
        <dsp:cNvSpPr/>
      </dsp:nvSpPr>
      <dsp:spPr>
        <a:xfrm>
          <a:off x="1591667" y="1723173"/>
          <a:ext cx="6636344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It combines elements of </a:t>
          </a:r>
          <a:r>
            <a:rPr lang="en-US" sz="2000" b="1" kern="1200"/>
            <a:t>Object-Oriented Programming </a:t>
          </a:r>
          <a:r>
            <a:rPr lang="en-US" sz="2000" b="0" kern="1200"/>
            <a:t>(</a:t>
          </a:r>
          <a:r>
            <a:rPr lang="en-US" sz="2000" b="1" kern="1200"/>
            <a:t>OOP</a:t>
          </a:r>
          <a:r>
            <a:rPr lang="en-US" sz="2000" b="0" kern="1200"/>
            <a:t>), </a:t>
          </a:r>
          <a:r>
            <a:rPr lang="en-US" sz="2000" b="1" kern="1200"/>
            <a:t>Functional Programming </a:t>
          </a:r>
          <a:r>
            <a:rPr lang="en-US" sz="2000" b="0" kern="1200"/>
            <a:t>(</a:t>
          </a:r>
          <a:r>
            <a:rPr lang="en-US" sz="2000" b="1" kern="1200"/>
            <a:t>FP</a:t>
          </a:r>
          <a:r>
            <a:rPr lang="en-US" sz="2000" b="0" kern="1200"/>
            <a:t>) and </a:t>
          </a:r>
          <a:r>
            <a:rPr lang="en-US" sz="2000" b="1" kern="1200"/>
            <a:t>Functional Reactive Programming </a:t>
          </a:r>
          <a:r>
            <a:rPr lang="en-US" sz="2000" b="0" kern="1200"/>
            <a:t>(</a:t>
          </a:r>
          <a:r>
            <a:rPr lang="en-US" sz="2000" b="1" kern="1200"/>
            <a:t>FRP</a:t>
          </a:r>
          <a:r>
            <a:rPr lang="en-US" sz="2000" b="0" kern="1200"/>
            <a:t>) to deliver a unique development experience.</a:t>
          </a:r>
          <a:endParaRPr lang="en-US" sz="2000" kern="1200"/>
        </a:p>
      </dsp:txBody>
      <dsp:txXfrm>
        <a:off x="1591667" y="1723173"/>
        <a:ext cx="6636344" cy="1378067"/>
      </dsp:txXfrm>
    </dsp:sp>
    <dsp:sp modelId="{F38CE384-FA5D-4717-91AD-5A970C82623E}">
      <dsp:nvSpPr>
        <dsp:cNvPr id="0" name=""/>
        <dsp:cNvSpPr/>
      </dsp:nvSpPr>
      <dsp:spPr>
        <a:xfrm>
          <a:off x="0" y="3445757"/>
          <a:ext cx="8228012" cy="13780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20F2F-3159-4414-9137-50D256C9E3ED}">
      <dsp:nvSpPr>
        <dsp:cNvPr id="0" name=""/>
        <dsp:cNvSpPr/>
      </dsp:nvSpPr>
      <dsp:spPr>
        <a:xfrm>
          <a:off x="416865" y="3755822"/>
          <a:ext cx="757937" cy="757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099FA-A5F5-4EF5-8C4E-B5CBB76E420E}">
      <dsp:nvSpPr>
        <dsp:cNvPr id="0" name=""/>
        <dsp:cNvSpPr/>
      </dsp:nvSpPr>
      <dsp:spPr>
        <a:xfrm>
          <a:off x="1591667" y="3445757"/>
          <a:ext cx="6636344" cy="1378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45" tIns="145845" rIns="145845" bIns="14584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Uses</a:t>
          </a:r>
          <a:r>
            <a:rPr lang="en-US" sz="2000" b="0" kern="1200"/>
            <a:t> </a:t>
          </a:r>
          <a:r>
            <a:rPr lang="en-US" sz="2000" b="1" kern="1200"/>
            <a:t>modular architecture</a:t>
          </a:r>
          <a:r>
            <a:rPr lang="en-US" sz="2000" b="0" kern="1200"/>
            <a:t> and </a:t>
          </a:r>
          <a:r>
            <a:rPr lang="en-US" sz="2000" b="1" kern="1200"/>
            <a:t>dependency injection (DI)</a:t>
          </a:r>
          <a:r>
            <a:rPr lang="en-US" sz="2000" b="0" kern="1200"/>
            <a:t>—very similar to Angular on the server.</a:t>
          </a:r>
          <a:endParaRPr lang="en-US" sz="2000" kern="1200"/>
        </a:p>
      </dsp:txBody>
      <dsp:txXfrm>
        <a:off x="1591667" y="3445757"/>
        <a:ext cx="6636344" cy="13780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4343B-4FF1-4E0E-AA62-B00B01272EF0}">
      <dsp:nvSpPr>
        <dsp:cNvPr id="0" name=""/>
        <dsp:cNvSpPr/>
      </dsp:nvSpPr>
      <dsp:spPr>
        <a:xfrm>
          <a:off x="0" y="0"/>
          <a:ext cx="6582410" cy="1061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Strong architecture</a:t>
          </a:r>
          <a:r>
            <a:rPr lang="en-IN" sz="2100" kern="1200"/>
            <a:t> (modules, DI, providers) → maintainable codebases</a:t>
          </a:r>
          <a:endParaRPr lang="en-US" sz="2100" kern="1200"/>
        </a:p>
      </dsp:txBody>
      <dsp:txXfrm>
        <a:off x="31086" y="31086"/>
        <a:ext cx="5347423" cy="999198"/>
      </dsp:txXfrm>
    </dsp:sp>
    <dsp:sp modelId="{3F6FEC23-0116-46D4-8680-068BC1397BCB}">
      <dsp:nvSpPr>
        <dsp:cNvPr id="0" name=""/>
        <dsp:cNvSpPr/>
      </dsp:nvSpPr>
      <dsp:spPr>
        <a:xfrm>
          <a:off x="551276" y="1254347"/>
          <a:ext cx="6582410" cy="1061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Batteries included</a:t>
          </a:r>
          <a:r>
            <a:rPr lang="en-IN" sz="2100" kern="1200"/>
            <a:t>: testing, validation, Swagger, config, guards, interceptors, microservices, GraphQL, WebSockets</a:t>
          </a:r>
          <a:endParaRPr lang="en-US" sz="2100" kern="1200"/>
        </a:p>
      </dsp:txBody>
      <dsp:txXfrm>
        <a:off x="582362" y="1285433"/>
        <a:ext cx="5279070" cy="999198"/>
      </dsp:txXfrm>
    </dsp:sp>
    <dsp:sp modelId="{863F9365-EA08-442B-BB22-A8648108D2C2}">
      <dsp:nvSpPr>
        <dsp:cNvPr id="0" name=""/>
        <dsp:cNvSpPr/>
      </dsp:nvSpPr>
      <dsp:spPr>
        <a:xfrm>
          <a:off x="1094325" y="2508694"/>
          <a:ext cx="6582410" cy="1061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Adapter-based</a:t>
          </a:r>
          <a:r>
            <a:rPr lang="en-IN" sz="2100" kern="1200"/>
            <a:t>: Express (default) or Fastify for better perf</a:t>
          </a:r>
          <a:endParaRPr lang="en-US" sz="2100" kern="1200"/>
        </a:p>
      </dsp:txBody>
      <dsp:txXfrm>
        <a:off x="1125411" y="2539780"/>
        <a:ext cx="5287298" cy="999198"/>
      </dsp:txXfrm>
    </dsp:sp>
    <dsp:sp modelId="{F69666B8-CF7E-4555-A374-CCE282D52541}">
      <dsp:nvSpPr>
        <dsp:cNvPr id="0" name=""/>
        <dsp:cNvSpPr/>
      </dsp:nvSpPr>
      <dsp:spPr>
        <a:xfrm>
          <a:off x="1645602" y="3763042"/>
          <a:ext cx="6582410" cy="1061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kern="1200"/>
            <a:t>Type-safe</a:t>
          </a:r>
          <a:r>
            <a:rPr lang="en-IN" sz="2100" kern="1200"/>
            <a:t> end-to-end with DTOs, pipes, and class-validator</a:t>
          </a:r>
          <a:endParaRPr lang="en-US" sz="2100" kern="1200"/>
        </a:p>
      </dsp:txBody>
      <dsp:txXfrm>
        <a:off x="1676688" y="3794128"/>
        <a:ext cx="5279070" cy="999198"/>
      </dsp:txXfrm>
    </dsp:sp>
    <dsp:sp modelId="{F3B07115-D85F-42F6-B4CB-275C2D4BDA06}">
      <dsp:nvSpPr>
        <dsp:cNvPr id="0" name=""/>
        <dsp:cNvSpPr/>
      </dsp:nvSpPr>
      <dsp:spPr>
        <a:xfrm>
          <a:off x="5892519" y="812913"/>
          <a:ext cx="689891" cy="6898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6047744" y="812913"/>
        <a:ext cx="379441" cy="519143"/>
      </dsp:txXfrm>
    </dsp:sp>
    <dsp:sp modelId="{274EA3ED-38BF-42DA-8E1C-6205AB48C884}">
      <dsp:nvSpPr>
        <dsp:cNvPr id="0" name=""/>
        <dsp:cNvSpPr/>
      </dsp:nvSpPr>
      <dsp:spPr>
        <a:xfrm>
          <a:off x="6443796" y="2067260"/>
          <a:ext cx="689891" cy="6898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6599021" y="2067260"/>
        <a:ext cx="379441" cy="519143"/>
      </dsp:txXfrm>
    </dsp:sp>
    <dsp:sp modelId="{37E4F443-C2D7-40B8-ADCA-0E54F6F416D2}">
      <dsp:nvSpPr>
        <dsp:cNvPr id="0" name=""/>
        <dsp:cNvSpPr/>
      </dsp:nvSpPr>
      <dsp:spPr>
        <a:xfrm>
          <a:off x="6986845" y="3321608"/>
          <a:ext cx="689891" cy="68989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142070" y="3321608"/>
        <a:ext cx="379441" cy="519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2025-10-17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7:18:49.73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24575,'50'1'0,"1"2"0,0 3 0,-1 1 0,-1 3 0,1 2 0,55 22 0,-64-18 0,-2 2 0,1 1 0,-2 2 0,-1 2 0,-1 1 0,0 2 0,45 44 0,-58-44 0,-1 1 0,-2 1 0,0 0 0,-2 2 0,20 43 0,14 21 0,-15-32 0,69 122 0,-99-167 0,0-1 0,-1 2 0,-1-1 0,-1 1 0,0-1 0,2 37 0,-8 110 0,2-162 0,-8 71 0,-26 113 0,17-108 0,-8 95 0,17-63 0,-13 287 0,20-275 0,8 192 0,-4-292 0,0 0 0,2 0 0,0 0 0,1-1 0,2 0 0,0 0 0,1-1 0,13 23 0,-12-28 0,1 0 0,0 0 0,1-1 0,0 0 0,1-1 0,1 0 0,0-1 0,0-1 0,2 0 0,18 10 0,51 26 0,3-4 0,108 37 0,-189-78 0,0 1 0,-1-1 0,1 1 0,0 0 0,-1 1 0,1 0 0,6 5 0,-10-6 0,0 1 0,0-1 0,0 0 0,-1 1 0,1 0 0,-1 0 0,0-1 0,0 1 0,0 0 0,-1 1 0,0-1 0,0 0 0,2 9 0,2 24 0,-1 0 0,-3 60 0,-12 77 0,6-117 0,-7 98 0,-25 536 0,37-570 0,5 236 0,23 0 0,70 217-388,-11-75 73,-35-55 304,-33-258 139,-17-178-97,-1-1 0,-1 1 0,0-1-1,0 1 1,0-1 0,-1 1 0,0-1 0,-1 1 0,1-1 0,-1 0-1,-1 0 1,0 0 0,0 0 0,0 0 0,0 0 0,-1-1 0,0 0-1,-9 10 1,-15 18-31,0-3 0,-3 0 0,0-2 0,-58 41 0,-158 86 0,174-116 0,-1-3 0,-1-4 0,-2-3 0,-82 20 0,143-46 0,0 0 0,-1-2 0,-32 2 0,47-4-42,1 0-1,-1 0 0,1 0 1,-1 0-1,1 0 0,-1 0 1,1 0-1,-1-1 0,1 1 1,0-1-1,-1 1 0,1-1 1,-1 1-1,1-1 0,0 0 1,-1 0-1,1 0 0,0 1 1,0-1-1,0 0 0,0-1 1,0 1-1,0 0 0,0 0 1,0 0-1,0-1 0,0 1 1,1 0-1,-1-1 0,1 1 1,-2-3-1,-6-26-6783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1T15:29:21.62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24240,'0'1798'0,"18000"-1798"0,-18000-1798 0,-18000 1798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  <p:pic>
        <p:nvPicPr>
          <p:cNvPr id="2" name="Picture 2" descr="GitHub - nestjs/nest: A progressive ...">
            <a:extLst>
              <a:ext uri="{FF2B5EF4-FFF2-40B4-BE49-F238E27FC236}">
                <a16:creationId xmlns:a16="http://schemas.microsoft.com/office/drawing/2014/main" id="{80E87AF0-363A-2B66-9B93-4D4CFC1465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3" y="261815"/>
            <a:ext cx="723900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elastic-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elastic-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6" descr="Image result for Elastic search logo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2" descr="Image result for Nodejs"/>
          <p:cNvSpPr>
            <a:spLocks noChangeAspect="1" noChangeArrowheads="1"/>
          </p:cNvSpPr>
          <p:nvPr userDrawn="1"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Image result for Nodejs"/>
          <p:cNvSpPr>
            <a:spLocks noChangeAspect="1" noChangeArrowheads="1"/>
          </p:cNvSpPr>
          <p:nvPr userDrawn="1"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2" name="Picture 2" descr="GitHub - nestjs/nest: A progressive ...">
            <a:extLst>
              <a:ext uri="{FF2B5EF4-FFF2-40B4-BE49-F238E27FC236}">
                <a16:creationId xmlns:a16="http://schemas.microsoft.com/office/drawing/2014/main" id="{9852BD1D-80B7-A750-146E-74D123972E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434" y="187055"/>
            <a:ext cx="792965" cy="76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14519"/>
            <a:ext cx="7239000" cy="952282"/>
          </a:xfrm>
        </p:spPr>
        <p:txBody>
          <a:bodyPr/>
          <a:lstStyle/>
          <a:p>
            <a:r>
              <a:rPr lang="en-US" dirty="0"/>
              <a:t>Application Delivery Fundamentals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8848" y="4038600"/>
            <a:ext cx="4811323" cy="1233311"/>
          </a:xfrm>
        </p:spPr>
        <p:txBody>
          <a:bodyPr/>
          <a:lstStyle/>
          <a:p>
            <a:r>
              <a:rPr lang="en-US" dirty="0" err="1"/>
              <a:t>Nestjs</a:t>
            </a:r>
            <a:endParaRPr lang="en-US" dirty="0"/>
          </a:p>
          <a:p>
            <a:r>
              <a:rPr lang="en-US" dirty="0"/>
              <a:t>Parameswari Ettiappan</a:t>
            </a:r>
          </a:p>
        </p:txBody>
      </p:sp>
      <p:sp>
        <p:nvSpPr>
          <p:cNvPr id="2" name="AutoShape 2" descr="Image result for ELK s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 descr="GitHub - nestjs/nest: A progressive ...">
            <a:extLst>
              <a:ext uri="{FF2B5EF4-FFF2-40B4-BE49-F238E27FC236}">
                <a16:creationId xmlns:a16="http://schemas.microsoft.com/office/drawing/2014/main" id="{92304422-B539-2612-171E-E5C81648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93771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BD8AF-6221-8CEA-743F-B0BE351B9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90CBAB-7EFE-CBF2-60A9-376A2918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Nestjs</a:t>
            </a:r>
            <a:r>
              <a:rPr lang="en-IN" dirty="0"/>
              <a:t> Architecture in detail</a:t>
            </a:r>
          </a:p>
        </p:txBody>
      </p:sp>
      <p:pic>
        <p:nvPicPr>
          <p:cNvPr id="14338" name="Picture 2" descr="Generated image">
            <a:extLst>
              <a:ext uri="{FF2B5EF4-FFF2-40B4-BE49-F238E27FC236}">
                <a16:creationId xmlns:a16="http://schemas.microsoft.com/office/drawing/2014/main" id="{D17B79E3-3A62-967D-119C-11B0D17A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15" y="1447800"/>
            <a:ext cx="75438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9445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E6D09F-F8C1-B71D-3B46-66E6A40306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NestJS follows a </a:t>
            </a:r>
            <a:r>
              <a:rPr lang="en-US" b="1" dirty="0"/>
              <a:t>modular and layered architecture</a:t>
            </a:r>
            <a:r>
              <a:rPr lang="en-US" dirty="0"/>
              <a:t>, where every feature is encapsulated inside a </a:t>
            </a:r>
            <a:r>
              <a:rPr lang="en-US" b="1" dirty="0"/>
              <a:t>module</a:t>
            </a:r>
            <a:r>
              <a:rPr lang="en-US" dirty="0"/>
              <a:t>. The core layers are:</a:t>
            </a:r>
          </a:p>
          <a:p>
            <a:r>
              <a:rPr lang="en-US" b="1" dirty="0"/>
              <a:t>Controllers</a:t>
            </a:r>
            <a:r>
              <a:rPr lang="en-US" dirty="0"/>
              <a:t> – Handle incoming requests and return responses.</a:t>
            </a:r>
          </a:p>
          <a:p>
            <a:r>
              <a:rPr lang="en-US" b="1" dirty="0"/>
              <a:t>Providers (Services)</a:t>
            </a:r>
            <a:r>
              <a:rPr lang="en-US" dirty="0"/>
              <a:t> – Contain business logic and can be injected into controllers or other providers.</a:t>
            </a:r>
          </a:p>
          <a:p>
            <a:r>
              <a:rPr lang="en-US" b="1" dirty="0"/>
              <a:t>Repositories</a:t>
            </a:r>
            <a:r>
              <a:rPr lang="en-US" dirty="0"/>
              <a:t> – Handle data access (e.g., </a:t>
            </a:r>
            <a:r>
              <a:rPr lang="en-US" dirty="0" err="1"/>
              <a:t>TypeORM</a:t>
            </a:r>
            <a:r>
              <a:rPr lang="en-US" dirty="0"/>
              <a:t>, Prisma, or Mongoose models).</a:t>
            </a:r>
          </a:p>
          <a:p>
            <a:r>
              <a:rPr lang="en-US" b="1" dirty="0"/>
              <a:t>Modules</a:t>
            </a:r>
            <a:r>
              <a:rPr lang="en-US" dirty="0"/>
              <a:t> – Organize the application into cohesive, reusable building blocks.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023198-EDC8-D793-84D7-BAC975CA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🧱 1. Core Architecture Overview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5167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37AEC-EDF6-45F3-25F2-4F33639F7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3DC9FF-79EE-D5E1-76AE-F2EA3A82F5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Autofit/>
          </a:bodyPr>
          <a:lstStyle/>
          <a:p>
            <a:r>
              <a:rPr lang="en-IN" sz="2000" b="1" dirty="0"/>
              <a:t>Client Request</a:t>
            </a:r>
            <a:r>
              <a:rPr lang="en-IN" sz="2000" dirty="0"/>
              <a:t> → Enters the </a:t>
            </a:r>
            <a:r>
              <a:rPr lang="en-IN" sz="2000" dirty="0" err="1"/>
              <a:t>NestJS</a:t>
            </a:r>
            <a:r>
              <a:rPr lang="en-IN" sz="2000" dirty="0"/>
              <a:t> application.</a:t>
            </a:r>
          </a:p>
          <a:p>
            <a:r>
              <a:rPr lang="en-IN" sz="2000" b="1" dirty="0"/>
              <a:t>Middleware</a:t>
            </a:r>
            <a:r>
              <a:rPr lang="en-IN" sz="2000" dirty="0"/>
              <a:t> → Runs before the route handler (e.g., logging, CORS, request parsing).</a:t>
            </a:r>
          </a:p>
          <a:p>
            <a:r>
              <a:rPr lang="en-IN" sz="2000" b="1" dirty="0"/>
              <a:t>Guards</a:t>
            </a:r>
            <a:r>
              <a:rPr lang="en-IN" sz="2000" dirty="0"/>
              <a:t> → Check authorization or roles before proceeding.</a:t>
            </a:r>
          </a:p>
          <a:p>
            <a:r>
              <a:rPr lang="en-IN" sz="2000" b="1" dirty="0"/>
              <a:t>Pipes</a:t>
            </a:r>
            <a:r>
              <a:rPr lang="en-IN" sz="2000" dirty="0"/>
              <a:t> → Validate and transform input data (e.g., DTO validation).</a:t>
            </a:r>
          </a:p>
          <a:p>
            <a:r>
              <a:rPr lang="en-IN" sz="2000" b="1" dirty="0"/>
              <a:t>Interceptors</a:t>
            </a:r>
            <a:r>
              <a:rPr lang="en-IN" sz="2000" dirty="0"/>
              <a:t> → Modify or log the request/response, handle caching or timing.</a:t>
            </a:r>
          </a:p>
          <a:p>
            <a:r>
              <a:rPr lang="en-IN" sz="2000" b="1" dirty="0"/>
              <a:t>Filters</a:t>
            </a:r>
            <a:r>
              <a:rPr lang="en-IN" sz="2000" dirty="0"/>
              <a:t> → Catch and format exceptions (e.g., </a:t>
            </a:r>
            <a:r>
              <a:rPr lang="en-IN" sz="2000" dirty="0" err="1"/>
              <a:t>HTTPExceptionFilter</a:t>
            </a:r>
            <a:r>
              <a:rPr lang="en-IN" sz="2000" dirty="0"/>
              <a:t>).</a:t>
            </a:r>
          </a:p>
          <a:p>
            <a:r>
              <a:rPr lang="en-IN" sz="2000" b="1" dirty="0"/>
              <a:t>Controller</a:t>
            </a:r>
            <a:r>
              <a:rPr lang="en-IN" sz="2000" dirty="0"/>
              <a:t> → Receives a request, delegates logic to a Service.</a:t>
            </a:r>
          </a:p>
          <a:p>
            <a:r>
              <a:rPr lang="en-IN" sz="2000" b="1" dirty="0"/>
              <a:t>Service</a:t>
            </a:r>
            <a:r>
              <a:rPr lang="en-IN" sz="2000" dirty="0"/>
              <a:t> → Performs business logic, calls repository or external APIs.</a:t>
            </a:r>
          </a:p>
          <a:p>
            <a:r>
              <a:rPr lang="en-IN" sz="2000" b="1" dirty="0"/>
              <a:t>Repository / ORM Adapter</a:t>
            </a:r>
            <a:r>
              <a:rPr lang="en-IN" sz="2000" dirty="0"/>
              <a:t> → Interacts with the database.</a:t>
            </a:r>
          </a:p>
          <a:p>
            <a:r>
              <a:rPr lang="en-IN" sz="2000" b="1" dirty="0"/>
              <a:t>Response</a:t>
            </a:r>
            <a:r>
              <a:rPr lang="en-IN" sz="2000" dirty="0"/>
              <a:t> → Travels back through interceptors and filters to the client.</a:t>
            </a:r>
          </a:p>
          <a:p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04A3D7-59F6-BAEC-43B0-2EF62CE1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🔁 2. Request Lifecycle</a:t>
            </a:r>
          </a:p>
        </p:txBody>
      </p:sp>
    </p:spTree>
    <p:extLst>
      <p:ext uri="{BB962C8B-B14F-4D97-AF65-F5344CB8AC3E}">
        <p14:creationId xmlns:p14="http://schemas.microsoft.com/office/powerpoint/2010/main" val="411350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C718-6988-30F4-5322-DEDDEA85A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9DA2C-43B3-9C00-983B-A632E182B3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Middleware</a:t>
            </a:r>
          </a:p>
          <a:p>
            <a:r>
              <a:rPr lang="en-IN" dirty="0"/>
              <a:t>Executes before route matching.</a:t>
            </a:r>
          </a:p>
          <a:p>
            <a:r>
              <a:rPr lang="en-IN" dirty="0"/>
              <a:t>Common uses: logging, request tracking, CORS, JSON body parsing.</a:t>
            </a:r>
          </a:p>
          <a:p>
            <a:r>
              <a:rPr lang="en-IN" b="1" dirty="0"/>
              <a:t>Pipes</a:t>
            </a:r>
          </a:p>
          <a:p>
            <a:r>
              <a:rPr lang="en-IN" dirty="0"/>
              <a:t>Transform or validate request data.</a:t>
            </a:r>
          </a:p>
          <a:p>
            <a:r>
              <a:rPr lang="en-IN" dirty="0"/>
              <a:t>Uses class-transformer and class-validator.</a:t>
            </a:r>
          </a:p>
          <a:p>
            <a:r>
              <a:rPr lang="en-IN" b="1" dirty="0"/>
              <a:t>Guards</a:t>
            </a:r>
          </a:p>
          <a:p>
            <a:r>
              <a:rPr lang="en-IN" dirty="0"/>
              <a:t>Decide if a request is allowed (e.g., JWT authentication, role-based access).</a:t>
            </a:r>
          </a:p>
          <a:p>
            <a:r>
              <a:rPr lang="en-IN" dirty="0"/>
              <a:t>Return true or false.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778F2-957B-4FEB-9300-6F658A82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⚙️ 3. Major Layers Explained</a:t>
            </a:r>
          </a:p>
        </p:txBody>
      </p:sp>
    </p:spTree>
    <p:extLst>
      <p:ext uri="{BB962C8B-B14F-4D97-AF65-F5344CB8AC3E}">
        <p14:creationId xmlns:p14="http://schemas.microsoft.com/office/powerpoint/2010/main" val="273386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F4FC-AD27-63E0-C516-E8C2BDEB4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A128AA-26C1-67BC-1174-5B3B7603AF4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Interceptors</a:t>
            </a:r>
          </a:p>
          <a:p>
            <a:r>
              <a:rPr lang="en-IN" dirty="0"/>
              <a:t>Wrap around controller logic to:</a:t>
            </a:r>
          </a:p>
          <a:p>
            <a:pPr lvl="1"/>
            <a:r>
              <a:rPr lang="en-IN" dirty="0"/>
              <a:t>Transform output</a:t>
            </a:r>
          </a:p>
          <a:p>
            <a:pPr lvl="1"/>
            <a:r>
              <a:rPr lang="en-IN" dirty="0"/>
              <a:t>Add extra </a:t>
            </a:r>
            <a:r>
              <a:rPr lang="en-IN" dirty="0" err="1"/>
              <a:t>behavior</a:t>
            </a:r>
            <a:r>
              <a:rPr lang="en-IN" dirty="0"/>
              <a:t> (logging, caching, timeout)</a:t>
            </a:r>
          </a:p>
          <a:p>
            <a:pPr lvl="1"/>
            <a:r>
              <a:rPr lang="en-IN" dirty="0"/>
              <a:t>Modify responses before sending</a:t>
            </a:r>
          </a:p>
          <a:p>
            <a:r>
              <a:rPr lang="en-IN" b="1" dirty="0"/>
              <a:t>Filters</a:t>
            </a:r>
          </a:p>
          <a:p>
            <a:r>
              <a:rPr lang="en-IN" dirty="0"/>
              <a:t>Handle exceptions globally or per route.</a:t>
            </a:r>
          </a:p>
          <a:p>
            <a:r>
              <a:rPr lang="en-IN" dirty="0"/>
              <a:t>Convert thrown errors into HTTP responses.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576FFE-7AA7-B0E8-89D6-9BB06E28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⚙️ 3. Major Layers Explained</a:t>
            </a:r>
          </a:p>
        </p:txBody>
      </p:sp>
    </p:spTree>
    <p:extLst>
      <p:ext uri="{BB962C8B-B14F-4D97-AF65-F5344CB8AC3E}">
        <p14:creationId xmlns:p14="http://schemas.microsoft.com/office/powerpoint/2010/main" val="225397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53B6-7EEF-2030-88F7-ACD82439F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C14251-EC1A-F930-931C-4E5F5DA607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module typically contains:</a:t>
            </a:r>
          </a:p>
          <a:p>
            <a:pPr lvl="1"/>
            <a:r>
              <a:rPr lang="en-US" b="1" dirty="0"/>
              <a:t>Controllers</a:t>
            </a:r>
            <a:r>
              <a:rPr lang="en-US" dirty="0"/>
              <a:t> for API endpoints</a:t>
            </a:r>
          </a:p>
          <a:p>
            <a:pPr lvl="1"/>
            <a:r>
              <a:rPr lang="en-US" b="1" dirty="0"/>
              <a:t>Providers/Services</a:t>
            </a:r>
            <a:r>
              <a:rPr lang="en-US" dirty="0"/>
              <a:t> for business logic</a:t>
            </a:r>
          </a:p>
          <a:p>
            <a:pPr lvl="1"/>
            <a:r>
              <a:rPr lang="en-US" b="1" dirty="0"/>
              <a:t>Repositories</a:t>
            </a:r>
            <a:r>
              <a:rPr lang="en-US" dirty="0"/>
              <a:t> for database operations</a:t>
            </a:r>
          </a:p>
          <a:p>
            <a:pPr lvl="1"/>
            <a:r>
              <a:rPr lang="en-US" b="1" dirty="0"/>
              <a:t>Imports/Exports</a:t>
            </a:r>
            <a:r>
              <a:rPr lang="en-US" dirty="0"/>
              <a:t> for sharing dependencies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3BE30F-363A-4EE5-6F1D-FA48EC6A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🧩 4. Feature Module Composition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29789-2011-2675-3B4F-414601D1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4" y="3979863"/>
            <a:ext cx="548261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62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353894-FF0B-6E3E-CDB0-2673D6DC6E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Persistence Layer</a:t>
            </a:r>
            <a:r>
              <a:rPr lang="en-US" dirty="0"/>
              <a:t> is abstracted using ORMs or ODMs:</a:t>
            </a:r>
          </a:p>
          <a:p>
            <a:r>
              <a:rPr lang="en-US" b="1" dirty="0" err="1"/>
              <a:t>TypeORM</a:t>
            </a:r>
            <a:r>
              <a:rPr lang="en-US" dirty="0"/>
              <a:t>, </a:t>
            </a:r>
            <a:r>
              <a:rPr lang="en-US" b="1" dirty="0"/>
              <a:t>Prisma</a:t>
            </a:r>
            <a:r>
              <a:rPr lang="en-US" dirty="0"/>
              <a:t>, </a:t>
            </a:r>
            <a:r>
              <a:rPr lang="en-US" b="1" dirty="0"/>
              <a:t>Mongoose</a:t>
            </a:r>
            <a:endParaRPr lang="en-US" dirty="0"/>
          </a:p>
          <a:p>
            <a:r>
              <a:rPr lang="en-US" dirty="0"/>
              <a:t>Responsible for CRUD operations and mapping data models.</a:t>
            </a:r>
          </a:p>
          <a:p>
            <a:r>
              <a:rPr lang="en-US" dirty="0"/>
              <a:t>Injected via repositories into services.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264D46-7504-B927-2FE4-C6489B2E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🗄️ 5. Database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8167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7E6A8-A8B0-5EAC-8C69-C211C1FE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97A9D-5A2F-B69B-ACBF-BFCE37AA21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Microservices Transport Layer:</a:t>
            </a:r>
            <a:r>
              <a:rPr lang="en-IN" dirty="0"/>
              <a:t> Communication via Kafka, NATS, or Redis.</a:t>
            </a:r>
          </a:p>
          <a:p>
            <a:r>
              <a:rPr lang="en-IN" b="1" dirty="0" err="1"/>
              <a:t>GraphQL</a:t>
            </a:r>
            <a:r>
              <a:rPr lang="en-IN" b="1" dirty="0"/>
              <a:t> Gateway:</a:t>
            </a:r>
            <a:r>
              <a:rPr lang="en-IN" dirty="0"/>
              <a:t> Code-first or schema-first approach for </a:t>
            </a:r>
            <a:r>
              <a:rPr lang="en-IN" dirty="0" err="1"/>
              <a:t>GraphQL</a:t>
            </a:r>
            <a:r>
              <a:rPr lang="en-IN" dirty="0"/>
              <a:t> APIs.</a:t>
            </a:r>
          </a:p>
          <a:p>
            <a:r>
              <a:rPr lang="en-IN" b="1" dirty="0"/>
              <a:t>Cache Layer:</a:t>
            </a:r>
            <a:r>
              <a:rPr lang="en-IN" dirty="0"/>
              <a:t> In-memory or Redis caching for performance.</a:t>
            </a:r>
          </a:p>
          <a:p>
            <a:r>
              <a:rPr lang="en-IN" b="1" dirty="0"/>
              <a:t>Configuration Module:</a:t>
            </a:r>
            <a:r>
              <a:rPr lang="en-IN" dirty="0"/>
              <a:t> Handles .env configuration (via @nestjs/config).</a:t>
            </a:r>
          </a:p>
          <a:p>
            <a:r>
              <a:rPr lang="en-IN" b="1" dirty="0"/>
              <a:t>Validation Module:</a:t>
            </a:r>
            <a:r>
              <a:rPr lang="en-IN" dirty="0"/>
              <a:t> Global validation pipes using class-transformer.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1BC58-DD8C-37B9-0694-70DF39B4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☁️ 6. Integrations &amp; Supporting Layers</a:t>
            </a:r>
          </a:p>
        </p:txBody>
      </p:sp>
    </p:spTree>
    <p:extLst>
      <p:ext uri="{BB962C8B-B14F-4D97-AF65-F5344CB8AC3E}">
        <p14:creationId xmlns:p14="http://schemas.microsoft.com/office/powerpoint/2010/main" val="153646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6711-31FC-4CD3-D445-2EFC23804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D7BB88-DAE6-2FAA-026B-C93C46AECB6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b="1" dirty="0" err="1"/>
              <a:t>OpenAPI</a:t>
            </a:r>
            <a:r>
              <a:rPr lang="en-IN" b="1" dirty="0"/>
              <a:t> (Swagger):</a:t>
            </a:r>
            <a:r>
              <a:rPr lang="en-IN" dirty="0"/>
              <a:t> Auto-generates interactive API documentation.</a:t>
            </a:r>
          </a:p>
          <a:p>
            <a:r>
              <a:rPr lang="en-IN" b="1" dirty="0"/>
              <a:t>Testing Module:</a:t>
            </a:r>
            <a:r>
              <a:rPr lang="en-IN" dirty="0"/>
              <a:t> Supports unit and e2e testing with @nestjs/testing.</a:t>
            </a:r>
          </a:p>
          <a:p>
            <a:r>
              <a:rPr lang="en-IN" b="1" dirty="0"/>
              <a:t>Logging &amp; Metrics:</a:t>
            </a:r>
            <a:r>
              <a:rPr lang="en-IN" dirty="0"/>
              <a:t> Interceptors or external tools (Winston, Pino, Prometheus).</a:t>
            </a:r>
          </a:p>
          <a:p>
            <a:r>
              <a:rPr lang="en-IN" b="1" dirty="0"/>
              <a:t>Health Checks:</a:t>
            </a:r>
            <a:r>
              <a:rPr lang="en-IN" dirty="0"/>
              <a:t> Exposed endpoints for readiness/liveness probes.</a:t>
            </a:r>
          </a:p>
          <a:p>
            <a:r>
              <a:rPr lang="en-IN" b="1" dirty="0"/>
              <a:t>Config (env):</a:t>
            </a:r>
            <a:r>
              <a:rPr lang="en-IN" dirty="0"/>
              <a:t> Centralized configuration for all modules.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8D5F22-E3A2-CBE7-A6DF-1E16B181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☁️ 6. Integrations &amp; Supporting Layers</a:t>
            </a:r>
          </a:p>
        </p:txBody>
      </p:sp>
    </p:spTree>
    <p:extLst>
      <p:ext uri="{BB962C8B-B14F-4D97-AF65-F5344CB8AC3E}">
        <p14:creationId xmlns:p14="http://schemas.microsoft.com/office/powerpoint/2010/main" val="222770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DF2B3-5C11-F243-F14D-B258B40C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8BF899-DBFA-2DAA-F780-77F380DDB5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Dynamic modules allow:</a:t>
            </a:r>
          </a:p>
          <a:p>
            <a:r>
              <a:rPr lang="en-IN" dirty="0"/>
              <a:t>Reusable modules with runtime configuration.</a:t>
            </a:r>
          </a:p>
          <a:p>
            <a:r>
              <a:rPr lang="en-IN" dirty="0"/>
              <a:t>Conditional loading of providers or imports.</a:t>
            </a:r>
          </a:p>
          <a:p>
            <a:r>
              <a:rPr lang="en-IN" dirty="0"/>
              <a:t>Example:</a:t>
            </a:r>
            <a:br>
              <a:rPr lang="en-IN" dirty="0"/>
            </a:br>
            <a:r>
              <a:rPr lang="en-IN" dirty="0" err="1"/>
              <a:t>ConfigModule.forRoot</a:t>
            </a:r>
            <a:r>
              <a:rPr lang="en-IN" dirty="0"/>
              <a:t>({ </a:t>
            </a:r>
            <a:r>
              <a:rPr lang="en-IN" dirty="0" err="1"/>
              <a:t>isGlobal</a:t>
            </a:r>
            <a:r>
              <a:rPr lang="en-IN" dirty="0"/>
              <a:t>: true })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2100A-B142-8660-1D76-CC52A34D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🧠 7. Dynamic Modules</a:t>
            </a:r>
          </a:p>
        </p:txBody>
      </p:sp>
    </p:spTree>
    <p:extLst>
      <p:ext uri="{BB962C8B-B14F-4D97-AF65-F5344CB8AC3E}">
        <p14:creationId xmlns:p14="http://schemas.microsoft.com/office/powerpoint/2010/main" val="184789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D627F-F1FC-5523-750F-AD5E337FBC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Foundations &amp; First API</a:t>
            </a:r>
            <a:endParaRPr lang="en-IN" dirty="0"/>
          </a:p>
          <a:p>
            <a:r>
              <a:rPr lang="en-US" dirty="0"/>
              <a:t>Services, Dependency Injection &amp; Testing</a:t>
            </a:r>
          </a:p>
          <a:p>
            <a:r>
              <a:rPr lang="en-US" dirty="0"/>
              <a:t>Data, Validation &amp; Configuration</a:t>
            </a:r>
            <a:endParaRPr lang="en-IN" dirty="0"/>
          </a:p>
          <a:p>
            <a:r>
              <a:rPr lang="en-IN" dirty="0" err="1"/>
              <a:t>GraphQL</a:t>
            </a:r>
            <a:r>
              <a:rPr lang="en-IN" dirty="0"/>
              <a:t> with </a:t>
            </a:r>
            <a:r>
              <a:rPr lang="en-IN" dirty="0" err="1"/>
              <a:t>NestJS</a:t>
            </a:r>
            <a:endParaRPr lang="en-IN" dirty="0"/>
          </a:p>
          <a:p>
            <a:r>
              <a:rPr lang="en-IN" dirty="0"/>
              <a:t>Advanced </a:t>
            </a:r>
            <a:r>
              <a:rPr lang="en-IN" dirty="0" err="1"/>
              <a:t>GraphQL</a:t>
            </a:r>
            <a:r>
              <a:rPr lang="en-IN" dirty="0"/>
              <a:t> in </a:t>
            </a:r>
            <a:r>
              <a:rPr lang="en-IN" dirty="0" err="1"/>
              <a:t>NestJS</a:t>
            </a:r>
            <a:endParaRPr lang="en-IN" dirty="0"/>
          </a:p>
          <a:p>
            <a:pPr lvl="0"/>
            <a:r>
              <a:rPr lang="en-US" dirty="0"/>
              <a:t>Middleware, </a:t>
            </a:r>
            <a:r>
              <a:rPr lang="en-US" dirty="0" err="1"/>
              <a:t>GuaAuthentication</a:t>
            </a:r>
            <a:r>
              <a:rPr lang="en-US" dirty="0"/>
              <a:t> &amp; Security</a:t>
            </a:r>
            <a:endParaRPr lang="en-IN" dirty="0"/>
          </a:p>
          <a:p>
            <a:r>
              <a:rPr lang="en-US" dirty="0"/>
              <a:t>Authentication &amp; Security</a:t>
            </a:r>
            <a:endParaRPr lang="en-IN" dirty="0"/>
          </a:p>
          <a:p>
            <a:r>
              <a:rPr lang="en-US" dirty="0"/>
              <a:t>Documentation &amp; File Handling</a:t>
            </a:r>
            <a:endParaRPr lang="en-IN" dirty="0"/>
          </a:p>
          <a:p>
            <a:r>
              <a:rPr lang="en-IN" dirty="0"/>
              <a:t>Micro-Frontend (MFE)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72453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EC1184-36B2-A12B-D772-89E9C784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Nestjs</a:t>
            </a:r>
            <a:r>
              <a:rPr lang="en-IN" dirty="0"/>
              <a:t> Architecture</a:t>
            </a:r>
          </a:p>
        </p:txBody>
      </p:sp>
      <p:pic>
        <p:nvPicPr>
          <p:cNvPr id="15362" name="Picture 2" descr="Generated image">
            <a:extLst>
              <a:ext uri="{FF2B5EF4-FFF2-40B4-BE49-F238E27FC236}">
                <a16:creationId xmlns:a16="http://schemas.microsoft.com/office/drawing/2014/main" id="{23EC72BD-163F-8AB9-7CCA-C2211595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98600"/>
            <a:ext cx="74676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06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ECBFDB-F693-265F-66C7-2E44592E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Tools and Integrations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0449B2-E931-C374-F4CF-FBCFE4ECC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13423"/>
              </p:ext>
            </p:extLst>
          </p:nvPr>
        </p:nvGraphicFramePr>
        <p:xfrm>
          <a:off x="431867" y="2194560"/>
          <a:ext cx="8228012" cy="24688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920933">
                  <a:extLst>
                    <a:ext uri="{9D8B030D-6E8A-4147-A177-3AD203B41FA5}">
                      <a16:colId xmlns:a16="http://schemas.microsoft.com/office/drawing/2014/main" val="1205983631"/>
                    </a:ext>
                  </a:extLst>
                </a:gridCol>
                <a:gridCol w="5307079">
                  <a:extLst>
                    <a:ext uri="{9D8B030D-6E8A-4147-A177-3AD203B41FA5}">
                      <a16:colId xmlns:a16="http://schemas.microsoft.com/office/drawing/2014/main" val="288212554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51076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Messaging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Kafka, NATS, Redis Streams, RabbitMQ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854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Discovery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Consul, Eureka, API Gateway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2153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Config Mgmt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Vault, ConfigModule, .env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345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Observability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Prometheus, Grafana, Loki, Jaeger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61131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JWT, </a:t>
                      </a:r>
                      <a:r>
                        <a:rPr lang="en-IN" sz="1800" dirty="0" err="1"/>
                        <a:t>Keycloak</a:t>
                      </a:r>
                      <a:r>
                        <a:rPr lang="en-IN" sz="1800" dirty="0"/>
                        <a:t>, OPA, RBAC Guards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395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87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C0C93-F875-BEFC-85E9-6148782A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6638C5-8F46-F4CF-8CF8-B27335E8D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46063"/>
              </p:ext>
            </p:extLst>
          </p:nvPr>
        </p:nvGraphicFramePr>
        <p:xfrm>
          <a:off x="461034" y="1371600"/>
          <a:ext cx="8530565" cy="495299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06113">
                  <a:extLst>
                    <a:ext uri="{9D8B030D-6E8A-4147-A177-3AD203B41FA5}">
                      <a16:colId xmlns:a16="http://schemas.microsoft.com/office/drawing/2014/main" val="1840112710"/>
                    </a:ext>
                  </a:extLst>
                </a:gridCol>
                <a:gridCol w="1414253">
                  <a:extLst>
                    <a:ext uri="{9D8B030D-6E8A-4147-A177-3AD203B41FA5}">
                      <a16:colId xmlns:a16="http://schemas.microsoft.com/office/drawing/2014/main" val="25394843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6134672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606001101"/>
                    </a:ext>
                  </a:extLst>
                </a:gridCol>
                <a:gridCol w="1981199">
                  <a:extLst>
                    <a:ext uri="{9D8B030D-6E8A-4147-A177-3AD203B41FA5}">
                      <a16:colId xmlns:a16="http://schemas.microsoft.com/office/drawing/2014/main" val="3362415952"/>
                    </a:ext>
                  </a:extLst>
                </a:gridCol>
              </a:tblGrid>
              <a:tr h="570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Framework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Language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Type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Primary Use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Core Philosophy</a:t>
                      </a:r>
                    </a:p>
                  </a:txBody>
                  <a:tcPr marL="79089" marR="79089" marT="39544" marB="39544" anchor="ctr"/>
                </a:tc>
                <a:extLst>
                  <a:ext uri="{0D108BD9-81ED-4DB2-BD59-A6C34878D82A}">
                    <a16:rowId xmlns:a16="http://schemas.microsoft.com/office/drawing/2014/main" val="203385445"/>
                  </a:ext>
                </a:extLst>
              </a:tr>
              <a:tr h="10357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NestJS</a:t>
                      </a:r>
                      <a:endParaRPr lang="en-IN" sz="1600"/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TypeScript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Node.js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Enterprise-grade scalable apps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Modular, opinionated, Angular-like DI</a:t>
                      </a:r>
                    </a:p>
                  </a:txBody>
                  <a:tcPr marL="79089" marR="79089" marT="39544" marB="39544" anchor="ctr"/>
                </a:tc>
                <a:extLst>
                  <a:ext uri="{0D108BD9-81ED-4DB2-BD59-A6C34878D82A}">
                    <a16:rowId xmlns:a16="http://schemas.microsoft.com/office/drawing/2014/main" val="1943814190"/>
                  </a:ext>
                </a:extLst>
              </a:tr>
              <a:tr h="570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Express.js</a:t>
                      </a:r>
                      <a:endParaRPr lang="en-IN" sz="1600"/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JavaScript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Node.js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Lightweight web apps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Minimalist, unopinionated</a:t>
                      </a:r>
                    </a:p>
                  </a:txBody>
                  <a:tcPr marL="79089" marR="79089" marT="39544" marB="39544" anchor="ctr"/>
                </a:tc>
                <a:extLst>
                  <a:ext uri="{0D108BD9-81ED-4DB2-BD59-A6C34878D82A}">
                    <a16:rowId xmlns:a16="http://schemas.microsoft.com/office/drawing/2014/main" val="1283108736"/>
                  </a:ext>
                </a:extLst>
              </a:tr>
              <a:tr h="816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Fastify</a:t>
                      </a:r>
                      <a:endParaRPr lang="en-IN" sz="1600"/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TypeScript/JS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Node.js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High-performance REST APIs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Low overhead, schema-first</a:t>
                      </a:r>
                    </a:p>
                  </a:txBody>
                  <a:tcPr marL="79089" marR="79089" marT="39544" marB="39544" anchor="ctr"/>
                </a:tc>
                <a:extLst>
                  <a:ext uri="{0D108BD9-81ED-4DB2-BD59-A6C34878D82A}">
                    <a16:rowId xmlns:a16="http://schemas.microsoft.com/office/drawing/2014/main" val="3102080870"/>
                  </a:ext>
                </a:extLst>
              </a:tr>
              <a:tr h="570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Django</a:t>
                      </a:r>
                      <a:endParaRPr lang="en-IN" sz="1600"/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Python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Full-stack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Web + ORM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“Batteries included”</a:t>
                      </a:r>
                    </a:p>
                  </a:txBody>
                  <a:tcPr marL="79089" marR="79089" marT="39544" marB="39544" anchor="ctr"/>
                </a:tc>
                <a:extLst>
                  <a:ext uri="{0D108BD9-81ED-4DB2-BD59-A6C34878D82A}">
                    <a16:rowId xmlns:a16="http://schemas.microsoft.com/office/drawing/2014/main" val="755064884"/>
                  </a:ext>
                </a:extLst>
              </a:tr>
              <a:tr h="816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Spring Boot</a:t>
                      </a:r>
                      <a:endParaRPr lang="en-IN" sz="1600"/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Java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Enterprise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Microservices, APIs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Convention-over-configuration</a:t>
                      </a:r>
                    </a:p>
                  </a:txBody>
                  <a:tcPr marL="79089" marR="79089" marT="39544" marB="39544" anchor="ctr"/>
                </a:tc>
                <a:extLst>
                  <a:ext uri="{0D108BD9-81ED-4DB2-BD59-A6C34878D82A}">
                    <a16:rowId xmlns:a16="http://schemas.microsoft.com/office/drawing/2014/main" val="1078227376"/>
                  </a:ext>
                </a:extLst>
              </a:tr>
              <a:tr h="570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/>
                        <a:t>Laravel</a:t>
                      </a:r>
                      <a:endParaRPr lang="en-IN" sz="1600"/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PHP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Full-stack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Web + API</a:t>
                      </a:r>
                    </a:p>
                  </a:txBody>
                  <a:tcPr marL="79089" marR="79089" marT="39544" marB="395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Elegant syntax, MVC</a:t>
                      </a:r>
                    </a:p>
                  </a:txBody>
                  <a:tcPr marL="79089" marR="79089" marT="39544" marB="39544" anchor="ctr"/>
                </a:tc>
                <a:extLst>
                  <a:ext uri="{0D108BD9-81ED-4DB2-BD59-A6C34878D82A}">
                    <a16:rowId xmlns:a16="http://schemas.microsoft.com/office/drawing/2014/main" val="1224347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44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9ED351-F464-159D-FF47-CA6DE2F7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and Design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3994A4-E460-8597-984B-AEA217D4E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449284"/>
              </p:ext>
            </p:extLst>
          </p:nvPr>
        </p:nvGraphicFramePr>
        <p:xfrm>
          <a:off x="461034" y="1524000"/>
          <a:ext cx="8378167" cy="482441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96881">
                  <a:extLst>
                    <a:ext uri="{9D8B030D-6E8A-4147-A177-3AD203B41FA5}">
                      <a16:colId xmlns:a16="http://schemas.microsoft.com/office/drawing/2014/main" val="2048314319"/>
                    </a:ext>
                  </a:extLst>
                </a:gridCol>
                <a:gridCol w="1466285">
                  <a:extLst>
                    <a:ext uri="{9D8B030D-6E8A-4147-A177-3AD203B41FA5}">
                      <a16:colId xmlns:a16="http://schemas.microsoft.com/office/drawing/2014/main" val="3423204063"/>
                    </a:ext>
                  </a:extLst>
                </a:gridCol>
                <a:gridCol w="927477">
                  <a:extLst>
                    <a:ext uri="{9D8B030D-6E8A-4147-A177-3AD203B41FA5}">
                      <a16:colId xmlns:a16="http://schemas.microsoft.com/office/drawing/2014/main" val="1355260046"/>
                    </a:ext>
                  </a:extLst>
                </a:gridCol>
                <a:gridCol w="1196881">
                  <a:extLst>
                    <a:ext uri="{9D8B030D-6E8A-4147-A177-3AD203B41FA5}">
                      <a16:colId xmlns:a16="http://schemas.microsoft.com/office/drawing/2014/main" val="69595323"/>
                    </a:ext>
                  </a:extLst>
                </a:gridCol>
                <a:gridCol w="1196881">
                  <a:extLst>
                    <a:ext uri="{9D8B030D-6E8A-4147-A177-3AD203B41FA5}">
                      <a16:colId xmlns:a16="http://schemas.microsoft.com/office/drawing/2014/main" val="1219360808"/>
                    </a:ext>
                  </a:extLst>
                </a:gridCol>
                <a:gridCol w="1196881">
                  <a:extLst>
                    <a:ext uri="{9D8B030D-6E8A-4147-A177-3AD203B41FA5}">
                      <a16:colId xmlns:a16="http://schemas.microsoft.com/office/drawing/2014/main" val="2269363945"/>
                    </a:ext>
                  </a:extLst>
                </a:gridCol>
                <a:gridCol w="1196881">
                  <a:extLst>
                    <a:ext uri="{9D8B030D-6E8A-4147-A177-3AD203B41FA5}">
                      <a16:colId xmlns:a16="http://schemas.microsoft.com/office/drawing/2014/main" val="1122990817"/>
                    </a:ext>
                  </a:extLst>
                </a:gridCol>
              </a:tblGrid>
              <a:tr h="4443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Aspect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NestJS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Express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Fastify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Django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Spring Boot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Laravel</a:t>
                      </a:r>
                    </a:p>
                  </a:txBody>
                  <a:tcPr marL="63479" marR="63479" marT="31740" marB="31740" anchor="ctr"/>
                </a:tc>
                <a:extLst>
                  <a:ext uri="{0D108BD9-81ED-4DB2-BD59-A6C34878D82A}">
                    <a16:rowId xmlns:a16="http://schemas.microsoft.com/office/drawing/2014/main" val="1026860630"/>
                  </a:ext>
                </a:extLst>
              </a:tr>
              <a:tr h="825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Architecture</a:t>
                      </a:r>
                      <a:endParaRPr lang="en-IN" sz="1200"/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Modular, layered, DI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Flat, route-based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Plugin-based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MTV (Model-Template-View)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MVC with DI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MVC</a:t>
                      </a:r>
                    </a:p>
                  </a:txBody>
                  <a:tcPr marL="63479" marR="63479" marT="31740" marB="31740" anchor="ctr"/>
                </a:tc>
                <a:extLst>
                  <a:ext uri="{0D108BD9-81ED-4DB2-BD59-A6C34878D82A}">
                    <a16:rowId xmlns:a16="http://schemas.microsoft.com/office/drawing/2014/main" val="1327695391"/>
                  </a:ext>
                </a:extLst>
              </a:tr>
              <a:tr h="6347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Dependency Injection</a:t>
                      </a:r>
                      <a:endParaRPr lang="en-IN" sz="1200"/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Built-in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❌ Manual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❌ Manual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Via components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Powerful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Service container</a:t>
                      </a:r>
                    </a:p>
                  </a:txBody>
                  <a:tcPr marL="63479" marR="63479" marT="31740" marB="31740" anchor="ctr"/>
                </a:tc>
                <a:extLst>
                  <a:ext uri="{0D108BD9-81ED-4DB2-BD59-A6C34878D82A}">
                    <a16:rowId xmlns:a16="http://schemas.microsoft.com/office/drawing/2014/main" val="2726103514"/>
                  </a:ext>
                </a:extLst>
              </a:tr>
              <a:tr h="6347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Module System</a:t>
                      </a:r>
                      <a:endParaRPr lang="en-IN" sz="1200"/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Yes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❌ No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⚠️ Plugins only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Apps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Modules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Service providers</a:t>
                      </a:r>
                    </a:p>
                  </a:txBody>
                  <a:tcPr marL="63479" marR="63479" marT="31740" marB="31740" anchor="ctr"/>
                </a:tc>
                <a:extLst>
                  <a:ext uri="{0D108BD9-81ED-4DB2-BD59-A6C34878D82A}">
                    <a16:rowId xmlns:a16="http://schemas.microsoft.com/office/drawing/2014/main" val="2879959980"/>
                  </a:ext>
                </a:extLst>
              </a:tr>
              <a:tr h="825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Middleware &amp; Filters</a:t>
                      </a:r>
                      <a:endParaRPr lang="en-IN" sz="1200"/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Guards, Pipes, Filters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Middleware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Hooks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Middleware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Filters/Interceptors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✅ Middleware</a:t>
                      </a:r>
                    </a:p>
                  </a:txBody>
                  <a:tcPr marL="63479" marR="63479" marT="31740" marB="31740" anchor="ctr"/>
                </a:tc>
                <a:extLst>
                  <a:ext uri="{0D108BD9-81ED-4DB2-BD59-A6C34878D82A}">
                    <a16:rowId xmlns:a16="http://schemas.microsoft.com/office/drawing/2014/main" val="3500181378"/>
                  </a:ext>
                </a:extLst>
              </a:tr>
              <a:tr h="6347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Scalability</a:t>
                      </a:r>
                      <a:endParaRPr lang="en-IN" sz="1200"/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High (modular &amp; DI)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Medium (monolithic)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High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Medium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Very high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Medium-high</a:t>
                      </a:r>
                    </a:p>
                  </a:txBody>
                  <a:tcPr marL="63479" marR="63479" marT="31740" marB="31740" anchor="ctr"/>
                </a:tc>
                <a:extLst>
                  <a:ext uri="{0D108BD9-81ED-4DB2-BD59-A6C34878D82A}">
                    <a16:rowId xmlns:a16="http://schemas.microsoft.com/office/drawing/2014/main" val="614202023"/>
                  </a:ext>
                </a:extLst>
              </a:tr>
              <a:tr h="8252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Testing support</a:t>
                      </a:r>
                      <a:endParaRPr lang="en-IN" sz="1200"/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Excellent (@nestjs/testing)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Manual setup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Manual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Built-in test runner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JUnit, MockMvc</a:t>
                      </a:r>
                    </a:p>
                  </a:txBody>
                  <a:tcPr marL="63479" marR="63479" marT="31740" marB="317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 err="1"/>
                        <a:t>PHPUnit</a:t>
                      </a:r>
                      <a:endParaRPr lang="en-IN" sz="1200" dirty="0"/>
                    </a:p>
                  </a:txBody>
                  <a:tcPr marL="63479" marR="63479" marT="31740" marB="31740" anchor="ctr"/>
                </a:tc>
                <a:extLst>
                  <a:ext uri="{0D108BD9-81ED-4DB2-BD59-A6C34878D82A}">
                    <a16:rowId xmlns:a16="http://schemas.microsoft.com/office/drawing/2014/main" val="3527334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42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791CA-1637-4487-9245-852917505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F81706-E445-B104-6FC5-2EBF7B12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7800A1-C987-51A8-8D92-2AFDCC1E5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43317"/>
              </p:ext>
            </p:extLst>
          </p:nvPr>
        </p:nvGraphicFramePr>
        <p:xfrm>
          <a:off x="304800" y="1690211"/>
          <a:ext cx="8686800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75109581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425752496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9118144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0937374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041457425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65657793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52589515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66660950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 err="1"/>
                        <a:t>NestJS</a:t>
                      </a:r>
                      <a:r>
                        <a:rPr lang="en-IN" sz="1800" dirty="0"/>
                        <a:t> (Express)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NestJS (Fastify)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Pure Express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Fastify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Django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Spring Boot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Laravel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828565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Requests/sec (approx)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~28k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~45k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~15k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~18k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5070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Cold start (ms)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~200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29946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Concurrency Handling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391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870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38F326-98AA-25E1-8651-D549AD178AA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913660122"/>
              </p:ext>
            </p:extLst>
          </p:nvPr>
        </p:nvGraphicFramePr>
        <p:xfrm>
          <a:off x="228600" y="1381124"/>
          <a:ext cx="8610602" cy="486727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30086">
                  <a:extLst>
                    <a:ext uri="{9D8B030D-6E8A-4147-A177-3AD203B41FA5}">
                      <a16:colId xmlns:a16="http://schemas.microsoft.com/office/drawing/2014/main" val="3739187880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2380936839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285054340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49379004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1445708698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583385804"/>
                    </a:ext>
                  </a:extLst>
                </a:gridCol>
                <a:gridCol w="1230086">
                  <a:extLst>
                    <a:ext uri="{9D8B030D-6E8A-4147-A177-3AD203B41FA5}">
                      <a16:colId xmlns:a16="http://schemas.microsoft.com/office/drawing/2014/main" val="3412428416"/>
                    </a:ext>
                  </a:extLst>
                </a:gridCol>
              </a:tblGrid>
              <a:tr h="473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Feature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NestJS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Express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Fastify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Django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Spring Boot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Laravel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2456434216"/>
                  </a:ext>
                </a:extLst>
              </a:tr>
              <a:tr h="6760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CLI Generator</a:t>
                      </a:r>
                      <a:endParaRPr lang="en-IN" sz="1400"/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nest-cli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3rd-party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3rd-party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django-admin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spring-cli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artisan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2443320848"/>
                  </a:ext>
                </a:extLst>
              </a:tr>
              <a:tr h="6760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Type Safety</a:t>
                      </a:r>
                      <a:endParaRPr lang="en-IN" sz="1400"/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✅ Full TS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via TS wrappers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Native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❌ Dynamic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Strong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Optional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1262886911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Built-in Validation</a:t>
                      </a:r>
                      <a:endParaRPr lang="en-IN" sz="1400"/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class-validator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❌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via AJV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forms &amp; serializers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Hibernate validator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Validator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1144385587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API Docs (Swagger)</a:t>
                      </a:r>
                      <a:endParaRPr lang="en-IN" sz="1400"/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Built-in module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❌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Plugin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DRF Swagger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SpringDoc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Package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3202865899"/>
                  </a:ext>
                </a:extLst>
              </a:tr>
              <a:tr h="1284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ORM Integration</a:t>
                      </a:r>
                      <a:endParaRPr lang="en-IN" sz="1400"/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TypeORM, Prisma, Mongoose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Mongoose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Prisma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ORM built-in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JPA/Hibernate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✅ Eloquent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336469235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E72074-0033-5E71-4377-EE143CD9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Developer Experience</a:t>
            </a:r>
          </a:p>
        </p:txBody>
      </p:sp>
    </p:spTree>
    <p:extLst>
      <p:ext uri="{BB962C8B-B14F-4D97-AF65-F5344CB8AC3E}">
        <p14:creationId xmlns:p14="http://schemas.microsoft.com/office/powerpoint/2010/main" val="283487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C073-EC17-8F9B-7B6B-1489CF58F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47A73-2198-236E-1557-1DD5A19F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Developer Experience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D31100-5267-8E16-1A46-F833648DF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42549"/>
              </p:ext>
            </p:extLst>
          </p:nvPr>
        </p:nvGraphicFramePr>
        <p:xfrm>
          <a:off x="531798" y="2447185"/>
          <a:ext cx="8132894" cy="23043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61842">
                  <a:extLst>
                    <a:ext uri="{9D8B030D-6E8A-4147-A177-3AD203B41FA5}">
                      <a16:colId xmlns:a16="http://schemas.microsoft.com/office/drawing/2014/main" val="2307706291"/>
                    </a:ext>
                  </a:extLst>
                </a:gridCol>
                <a:gridCol w="1161842">
                  <a:extLst>
                    <a:ext uri="{9D8B030D-6E8A-4147-A177-3AD203B41FA5}">
                      <a16:colId xmlns:a16="http://schemas.microsoft.com/office/drawing/2014/main" val="1034113745"/>
                    </a:ext>
                  </a:extLst>
                </a:gridCol>
                <a:gridCol w="1161842">
                  <a:extLst>
                    <a:ext uri="{9D8B030D-6E8A-4147-A177-3AD203B41FA5}">
                      <a16:colId xmlns:a16="http://schemas.microsoft.com/office/drawing/2014/main" val="1582425797"/>
                    </a:ext>
                  </a:extLst>
                </a:gridCol>
                <a:gridCol w="1161842">
                  <a:extLst>
                    <a:ext uri="{9D8B030D-6E8A-4147-A177-3AD203B41FA5}">
                      <a16:colId xmlns:a16="http://schemas.microsoft.com/office/drawing/2014/main" val="4139827321"/>
                    </a:ext>
                  </a:extLst>
                </a:gridCol>
                <a:gridCol w="1161842">
                  <a:extLst>
                    <a:ext uri="{9D8B030D-6E8A-4147-A177-3AD203B41FA5}">
                      <a16:colId xmlns:a16="http://schemas.microsoft.com/office/drawing/2014/main" val="1258306044"/>
                    </a:ext>
                  </a:extLst>
                </a:gridCol>
                <a:gridCol w="1161842">
                  <a:extLst>
                    <a:ext uri="{9D8B030D-6E8A-4147-A177-3AD203B41FA5}">
                      <a16:colId xmlns:a16="http://schemas.microsoft.com/office/drawing/2014/main" val="4206741457"/>
                    </a:ext>
                  </a:extLst>
                </a:gridCol>
                <a:gridCol w="1161842">
                  <a:extLst>
                    <a:ext uri="{9D8B030D-6E8A-4147-A177-3AD203B41FA5}">
                      <a16:colId xmlns:a16="http://schemas.microsoft.com/office/drawing/2014/main" val="2976280157"/>
                    </a:ext>
                  </a:extLst>
                </a:gridCol>
              </a:tblGrid>
              <a:tr h="426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Microservices Support</a:t>
                      </a:r>
                      <a:endParaRPr lang="en-IN" sz="1400" dirty="0"/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✅ Native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❌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Plugins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Celery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Native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Limited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3606323924"/>
                  </a:ext>
                </a:extLst>
              </a:tr>
              <a:tr h="554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 err="1"/>
                        <a:t>GraphQL</a:t>
                      </a:r>
                      <a:r>
                        <a:rPr lang="en-IN" sz="1400" b="1" dirty="0"/>
                        <a:t> Support</a:t>
                      </a:r>
                      <a:endParaRPr lang="en-IN" sz="1400" dirty="0"/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@nestjs/graphql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apollo-server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plugin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graphene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Spring GraphQL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Lighthouse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2713843520"/>
                  </a:ext>
                </a:extLst>
              </a:tr>
              <a:tr h="554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 err="1"/>
                        <a:t>WebSockets</a:t>
                      </a:r>
                      <a:endParaRPr lang="en-IN" sz="1400" dirty="0"/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@nestjs/websockets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socket.io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plugin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Channels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✅ STOMP/WebSocket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⚠️ Package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82035631"/>
                  </a:ext>
                </a:extLst>
              </a:tr>
              <a:tr h="4268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Security Tools</a:t>
                      </a:r>
                      <a:endParaRPr lang="en-IN" sz="1400" dirty="0"/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✅ Helmet, Guards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⚠️ Manual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✅ Plugin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✅ CSRF, Auth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✅ Spring Security</a:t>
                      </a:r>
                    </a:p>
                  </a:txBody>
                  <a:tcPr marL="42688" marR="42688" marT="21344" marB="2134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✅ Built-in Auth</a:t>
                      </a:r>
                    </a:p>
                  </a:txBody>
                  <a:tcPr marL="42688" marR="42688" marT="21344" marB="21344" anchor="ctr"/>
                </a:tc>
                <a:extLst>
                  <a:ext uri="{0D108BD9-81ED-4DB2-BD59-A6C34878D82A}">
                    <a16:rowId xmlns:a16="http://schemas.microsoft.com/office/drawing/2014/main" val="2622231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16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B35BD5-6E25-BA5C-1AC7-7C3F468D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A55F87-BFDC-D9A7-5C62-4AB305F3B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268417"/>
              </p:ext>
            </p:extLst>
          </p:nvPr>
        </p:nvGraphicFramePr>
        <p:xfrm>
          <a:off x="457200" y="1553051"/>
          <a:ext cx="8228012" cy="44805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905680529"/>
                    </a:ext>
                  </a:extLst>
                </a:gridCol>
                <a:gridCol w="6246812">
                  <a:extLst>
                    <a:ext uri="{9D8B030D-6E8A-4147-A177-3AD203B41FA5}">
                      <a16:colId xmlns:a16="http://schemas.microsoft.com/office/drawing/2014/main" val="138007017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Ideal For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404285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NestJS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Large-scale enterprise backends, microservices, GraphQL APIs, modular apps needing DI and testing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1433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Express.js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Small to mid-size REST APIs, prototypes, learning Node.js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1374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Fastify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High-performance APIs, IoT backends, edge computing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7285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Django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Monolithic web apps, dashboards, CMS, data-heavy apps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5838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Spring Boot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Enterprise Java microservices, fintech, insurance, banking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8982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Laravel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Rapid PHP app development, web portals, eCommerce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9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65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DB92C2-360C-A881-0630-18C46A99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and Stability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0A769C-F195-E877-6617-80A5432E3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116813"/>
              </p:ext>
            </p:extLst>
          </p:nvPr>
        </p:nvGraphicFramePr>
        <p:xfrm>
          <a:off x="457199" y="1735931"/>
          <a:ext cx="8228015" cy="4114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45603">
                  <a:extLst>
                    <a:ext uri="{9D8B030D-6E8A-4147-A177-3AD203B41FA5}">
                      <a16:colId xmlns:a16="http://schemas.microsoft.com/office/drawing/2014/main" val="946469277"/>
                    </a:ext>
                  </a:extLst>
                </a:gridCol>
                <a:gridCol w="1645603">
                  <a:extLst>
                    <a:ext uri="{9D8B030D-6E8A-4147-A177-3AD203B41FA5}">
                      <a16:colId xmlns:a16="http://schemas.microsoft.com/office/drawing/2014/main" val="3728038370"/>
                    </a:ext>
                  </a:extLst>
                </a:gridCol>
                <a:gridCol w="1645603">
                  <a:extLst>
                    <a:ext uri="{9D8B030D-6E8A-4147-A177-3AD203B41FA5}">
                      <a16:colId xmlns:a16="http://schemas.microsoft.com/office/drawing/2014/main" val="3268345105"/>
                    </a:ext>
                  </a:extLst>
                </a:gridCol>
                <a:gridCol w="1645603">
                  <a:extLst>
                    <a:ext uri="{9D8B030D-6E8A-4147-A177-3AD203B41FA5}">
                      <a16:colId xmlns:a16="http://schemas.microsoft.com/office/drawing/2014/main" val="2263034373"/>
                    </a:ext>
                  </a:extLst>
                </a:gridCol>
                <a:gridCol w="1645603">
                  <a:extLst>
                    <a:ext uri="{9D8B030D-6E8A-4147-A177-3AD203B41FA5}">
                      <a16:colId xmlns:a16="http://schemas.microsoft.com/office/drawing/2014/main" val="269152396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Security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NestJS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Django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Spring Boot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Laravel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6105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Input Validation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Pipes, DTOs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Forms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Bean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Requests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032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Auth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Passport (JWT, OAuth2)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Auth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Spring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Guards, Sanctum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5514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CSRF/XSS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Helmet + Guards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Built-in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Filters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Built-in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33773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HTTPS/SSL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Reverse proxy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Built-in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Configurable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Configurable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532085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Error Handling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Filters + Interceptors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Middleware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✅ ExceptionHandlers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✅ Handlers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225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004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F61B-F775-1911-E346-BD621D07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D8BC1-F963-0708-433C-9AEF0EA0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. Scalability &amp; Microservices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7AB166-FB46-60CA-281F-79FB2F4A6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25051"/>
              </p:ext>
            </p:extLst>
          </p:nvPr>
        </p:nvGraphicFramePr>
        <p:xfrm>
          <a:off x="457200" y="1827371"/>
          <a:ext cx="8305800" cy="3931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1985618727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654454175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1076538765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9394760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Microservices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Cloud-Native Ready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24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NestJS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Modular 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TCP, Kafka, Redis, NATS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Yes (Docker, Kubernetes, Serverless)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33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Express.js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⚠️ Monolithic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⚠️ Manual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70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Fastify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Stateless &amp; lightweight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⚠️ Manual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074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Django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⚠️ 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⚠️ Celery 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With Docker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8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Spring Boot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Spring 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Native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850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Laravel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⚠️ 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⚠️ Event-driven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✅ Yes (Forge, Vapor)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10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81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9D3A9-F3B9-6463-FE20-A958133B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36D3F-A17E-BB53-DB5F-7084D83442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Nestia</a:t>
            </a:r>
            <a:r>
              <a:rPr lang="en-US" dirty="0"/>
              <a:t> &amp; </a:t>
            </a:r>
            <a:r>
              <a:rPr lang="en-US" dirty="0" err="1"/>
              <a:t>Typia</a:t>
            </a:r>
            <a:endParaRPr lang="en-IN" dirty="0"/>
          </a:p>
          <a:p>
            <a:r>
              <a:rPr lang="en-US" dirty="0"/>
              <a:t>Async Features &amp; Microservices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5E59D9-B6AF-B36F-5E90-2FB7F093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26251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2FDE7A-B0D1-EB35-8B79-29209109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&amp; Cons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16CC6C-A337-2BD4-89F2-0FF907FEF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712224"/>
              </p:ext>
            </p:extLst>
          </p:nvPr>
        </p:nvGraphicFramePr>
        <p:xfrm>
          <a:off x="476451" y="1752600"/>
          <a:ext cx="8228013" cy="3931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190468466"/>
                    </a:ext>
                  </a:extLst>
                </a:gridCol>
                <a:gridCol w="3656542">
                  <a:extLst>
                    <a:ext uri="{9D8B030D-6E8A-4147-A177-3AD203B41FA5}">
                      <a16:colId xmlns:a16="http://schemas.microsoft.com/office/drawing/2014/main" val="510404715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19462819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8954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NestJS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Enterprise architecture, DI, strong typing, Swagger,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Slight learning curve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042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Express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Simple, huge ecosystem, fast prototyping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 structure, hard to scale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667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Fastify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Extremely fast, low overhead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Less middleware ecosystem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172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Django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Complete stack, admin UI, 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Heavy for small APIs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552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Spring Boot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Robust, mature, enterprise-grade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Verbose, slower cold starts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5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Laravel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Elegant, full-stack, easy for web devs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Slower runtime, PHP-bound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172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530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161984-5B01-BF76-9679-298B6588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Verdict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6F9DF3-F6D9-8379-602D-F284D8306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677711"/>
              </p:ext>
            </p:extLst>
          </p:nvPr>
        </p:nvGraphicFramePr>
        <p:xfrm>
          <a:off x="457200" y="2101691"/>
          <a:ext cx="8228012" cy="33832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114006">
                  <a:extLst>
                    <a:ext uri="{9D8B030D-6E8A-4147-A177-3AD203B41FA5}">
                      <a16:colId xmlns:a16="http://schemas.microsoft.com/office/drawing/2014/main" val="1568359614"/>
                    </a:ext>
                  </a:extLst>
                </a:gridCol>
                <a:gridCol w="4114006">
                  <a:extLst>
                    <a:ext uri="{9D8B030D-6E8A-4147-A177-3AD203B41FA5}">
                      <a16:colId xmlns:a16="http://schemas.microsoft.com/office/drawing/2014/main" val="134910171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Scenario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Best Choice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61455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🚀 </a:t>
                      </a:r>
                      <a:r>
                        <a:rPr lang="en-IN" sz="1800" b="1"/>
                        <a:t>Modern scalable REST API (Node ecosystem)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NestJS (Fastify adapter)</a:t>
                      </a:r>
                      <a:endParaRPr lang="en-IN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87352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🧪 </a:t>
                      </a:r>
                      <a:r>
                        <a:rPr lang="en-IN" sz="1800" b="1"/>
                        <a:t>Quick prototype / simple API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Express.js</a:t>
                      </a:r>
                      <a:endParaRPr lang="en-IN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400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⚡ </a:t>
                      </a:r>
                      <a:r>
                        <a:rPr lang="en-IN" sz="1800" b="1"/>
                        <a:t>High-performance microservice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Fastify or NestJS-Fastify</a:t>
                      </a:r>
                      <a:endParaRPr lang="en-IN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43416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🧠 </a:t>
                      </a:r>
                      <a:r>
                        <a:rPr lang="en-US" sz="1800" b="1"/>
                        <a:t>Enterprise, strict typing, layered design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NestJS or Spring Boot</a:t>
                      </a:r>
                      <a:endParaRPr lang="en-IN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4395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🧰 </a:t>
                      </a:r>
                      <a:r>
                        <a:rPr lang="en-US" sz="1800" b="1"/>
                        <a:t>All-in-one full-stack web app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Django or Laravel</a:t>
                      </a:r>
                      <a:endParaRPr lang="en-IN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0606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☁️ </a:t>
                      </a:r>
                      <a:r>
                        <a:rPr lang="en-IN" sz="1800" b="1"/>
                        <a:t>Cloud-native microservices (Java)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/>
                        <a:t>Spring Boot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249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906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CBA3C4-A0E2-EB31-B82A-A4C562E1B28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🧩 1. Nest CLI (Command Line Interface)</a:t>
            </a:r>
          </a:p>
          <a:p>
            <a:r>
              <a:rPr lang="en-US" b="1" dirty="0"/>
              <a:t>🔹 What It Is</a:t>
            </a:r>
          </a:p>
          <a:p>
            <a:r>
              <a:rPr lang="en-US" dirty="0"/>
              <a:t>The </a:t>
            </a:r>
            <a:r>
              <a:rPr lang="en-US" b="1" dirty="0"/>
              <a:t>Nest CLI</a:t>
            </a:r>
            <a:r>
              <a:rPr lang="en-US" dirty="0"/>
              <a:t> (@nestjs/cli) is an official tool to:</a:t>
            </a:r>
          </a:p>
          <a:p>
            <a:pPr lvl="1"/>
            <a:r>
              <a:rPr lang="en-US" dirty="0"/>
              <a:t>Scaffold projects quickly</a:t>
            </a:r>
          </a:p>
          <a:p>
            <a:pPr lvl="1"/>
            <a:r>
              <a:rPr lang="en-US" dirty="0"/>
              <a:t>Generate modules, controllers, and services</a:t>
            </a:r>
          </a:p>
          <a:p>
            <a:pPr lvl="1"/>
            <a:r>
              <a:rPr lang="en-US" dirty="0"/>
              <a:t>Handle build/test/lint workflows</a:t>
            </a:r>
          </a:p>
          <a:p>
            <a:pPr lvl="1"/>
            <a:r>
              <a:rPr lang="en-US" dirty="0"/>
              <a:t>Manage configuration and packaging</a:t>
            </a:r>
          </a:p>
          <a:p>
            <a:pPr lvl="1"/>
            <a:r>
              <a:rPr lang="en-US" dirty="0"/>
              <a:t>It ensures </a:t>
            </a:r>
            <a:r>
              <a:rPr lang="en-US" b="1" dirty="0"/>
              <a:t>project structure consistency</a:t>
            </a:r>
            <a:r>
              <a:rPr lang="en-US" dirty="0"/>
              <a:t> and best practices.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D02C1-47B3-7CFD-75B3-8AA443BB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Nest CLI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3962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CE34-7944-7C08-711C-BA162423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6F099F-EF86-9344-E37B-FC6E381A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Nest CLI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B7827-0D08-FDA3-30B9-4AA9BDD8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106" b="4775"/>
          <a:stretch>
            <a:fillRect/>
          </a:stretch>
        </p:blipFill>
        <p:spPr>
          <a:xfrm>
            <a:off x="609600" y="1600201"/>
            <a:ext cx="3429000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69DD38-7446-E747-521A-B7BD0934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1" y="1464417"/>
            <a:ext cx="4658978" cy="44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5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6E9E52-79E2-02F0-C5E0-D075851DCE3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 err="1"/>
              <a:t>Monorepo</a:t>
            </a:r>
            <a:r>
              <a:rPr lang="en-US" dirty="0"/>
              <a:t> (“monolithic repository”) is a </a:t>
            </a:r>
            <a:r>
              <a:rPr lang="en-US" b="1" dirty="0"/>
              <a:t>single Git repository</a:t>
            </a:r>
            <a:r>
              <a:rPr lang="en-US" dirty="0"/>
              <a:t> that contains </a:t>
            </a:r>
            <a:r>
              <a:rPr lang="en-US" b="1" dirty="0"/>
              <a:t>multiple related projects</a:t>
            </a:r>
            <a:r>
              <a:rPr lang="en-US" dirty="0"/>
              <a:t> — such as backend services, frontend apps, shared libraries, and utilities — all managed together.</a:t>
            </a:r>
          </a:p>
          <a:p>
            <a:r>
              <a:rPr lang="en-US" dirty="0"/>
              <a:t>Instead of separate repos for each service (</a:t>
            </a:r>
            <a:r>
              <a:rPr lang="en-US" dirty="0" err="1"/>
              <a:t>polyrepo</a:t>
            </a:r>
            <a:r>
              <a:rPr lang="en-US" dirty="0"/>
              <a:t>), a </a:t>
            </a:r>
            <a:r>
              <a:rPr lang="en-US" dirty="0" err="1"/>
              <a:t>monorepo</a:t>
            </a:r>
            <a:r>
              <a:rPr lang="en-US" dirty="0"/>
              <a:t> brings them into one </a:t>
            </a:r>
            <a:r>
              <a:rPr lang="en-US" b="1" dirty="0"/>
              <a:t>cohesive workspace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AA6AF-834B-31E1-181B-2962A1BC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🧭 What Is a </a:t>
            </a:r>
            <a:r>
              <a:rPr lang="en-US" dirty="0" err="1"/>
              <a:t>Monorepo</a:t>
            </a:r>
            <a:r>
              <a:rPr lang="en-US" dirty="0"/>
              <a:t>?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0794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FB7BDA-E224-BBEF-C643-DE04754F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Monorepo</a:t>
            </a:r>
            <a:r>
              <a:rPr lang="en-IN" dirty="0"/>
              <a:t> vs </a:t>
            </a:r>
            <a:r>
              <a:rPr lang="en-IN" dirty="0" err="1"/>
              <a:t>Polyrepo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086D49-7D37-DAAA-7E28-B4C0F1EB3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484251"/>
              </p:ext>
            </p:extLst>
          </p:nvPr>
        </p:nvGraphicFramePr>
        <p:xfrm>
          <a:off x="609600" y="1345092"/>
          <a:ext cx="8056695" cy="520810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85565">
                  <a:extLst>
                    <a:ext uri="{9D8B030D-6E8A-4147-A177-3AD203B41FA5}">
                      <a16:colId xmlns:a16="http://schemas.microsoft.com/office/drawing/2014/main" val="3604728594"/>
                    </a:ext>
                  </a:extLst>
                </a:gridCol>
                <a:gridCol w="2685565">
                  <a:extLst>
                    <a:ext uri="{9D8B030D-6E8A-4147-A177-3AD203B41FA5}">
                      <a16:colId xmlns:a16="http://schemas.microsoft.com/office/drawing/2014/main" val="1309674797"/>
                    </a:ext>
                  </a:extLst>
                </a:gridCol>
                <a:gridCol w="2685565">
                  <a:extLst>
                    <a:ext uri="{9D8B030D-6E8A-4147-A177-3AD203B41FA5}">
                      <a16:colId xmlns:a16="http://schemas.microsoft.com/office/drawing/2014/main" val="4154438429"/>
                    </a:ext>
                  </a:extLst>
                </a:gridCol>
              </a:tblGrid>
              <a:tr h="304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Feature</a:t>
                      </a:r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Monorepo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Polyrepo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extLst>
                  <a:ext uri="{0D108BD9-81ED-4DB2-BD59-A6C34878D82A}">
                    <a16:rowId xmlns:a16="http://schemas.microsoft.com/office/drawing/2014/main" val="4026995329"/>
                  </a:ext>
                </a:extLst>
              </a:tr>
              <a:tr h="751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Definition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All apps, services, and libs live in one Git repository</a:t>
                      </a:r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Each app/service in its own repo</a:t>
                      </a:r>
                    </a:p>
                  </a:txBody>
                  <a:tcPr marL="69919" marR="69919" marT="34960" marB="34960" anchor="ctr"/>
                </a:tc>
                <a:extLst>
                  <a:ext uri="{0D108BD9-81ED-4DB2-BD59-A6C34878D82A}">
                    <a16:rowId xmlns:a16="http://schemas.microsoft.com/office/drawing/2014/main" val="1193655044"/>
                  </a:ext>
                </a:extLst>
              </a:tr>
              <a:tr h="751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Example Structure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apps/ and libs/ inside one repo</a:t>
                      </a:r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auth-service.git, user-service.git, etc.</a:t>
                      </a:r>
                    </a:p>
                  </a:txBody>
                  <a:tcPr marL="69919" marR="69919" marT="34960" marB="34960" anchor="ctr"/>
                </a:tc>
                <a:extLst>
                  <a:ext uri="{0D108BD9-81ED-4DB2-BD59-A6C34878D82A}">
                    <a16:rowId xmlns:a16="http://schemas.microsoft.com/office/drawing/2014/main" val="2855218773"/>
                  </a:ext>
                </a:extLst>
              </a:tr>
              <a:tr h="9768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Dependency Mgmt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Centralized (package.json or workspace tools like Nx/Turbo)</a:t>
                      </a:r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Each repo manages its own dependencies</a:t>
                      </a:r>
                    </a:p>
                  </a:txBody>
                  <a:tcPr marL="69919" marR="69919" marT="34960" marB="34960" anchor="ctr"/>
                </a:tc>
                <a:extLst>
                  <a:ext uri="{0D108BD9-81ED-4DB2-BD59-A6C34878D82A}">
                    <a16:rowId xmlns:a16="http://schemas.microsoft.com/office/drawing/2014/main" val="810808982"/>
                  </a:ext>
                </a:extLst>
              </a:tr>
              <a:tr h="5337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Code Sharing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Simple — import shared libraries</a:t>
                      </a:r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Hard — publish shared packages separately</a:t>
                      </a:r>
                    </a:p>
                  </a:txBody>
                  <a:tcPr marL="69919" marR="69919" marT="34960" marB="34960" anchor="ctr"/>
                </a:tc>
                <a:extLst>
                  <a:ext uri="{0D108BD9-81ED-4DB2-BD59-A6C34878D82A}">
                    <a16:rowId xmlns:a16="http://schemas.microsoft.com/office/drawing/2014/main" val="2564334951"/>
                  </a:ext>
                </a:extLst>
              </a:tr>
              <a:tr h="526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Refactoring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Easier (one commit affects all)</a:t>
                      </a:r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Tedious (sync across repos)</a:t>
                      </a:r>
                    </a:p>
                  </a:txBody>
                  <a:tcPr marL="69919" marR="69919" marT="34960" marB="34960" anchor="ctr"/>
                </a:tc>
                <a:extLst>
                  <a:ext uri="{0D108BD9-81ED-4DB2-BD59-A6C34878D82A}">
                    <a16:rowId xmlns:a16="http://schemas.microsoft.com/office/drawing/2014/main" val="3253387083"/>
                  </a:ext>
                </a:extLst>
              </a:tr>
              <a:tr h="526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CI/CD Pipelines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Unified</a:t>
                      </a:r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Multiple separate pipelines</a:t>
                      </a:r>
                    </a:p>
                  </a:txBody>
                  <a:tcPr marL="69919" marR="69919" marT="34960" marB="34960" anchor="ctr"/>
                </a:tc>
                <a:extLst>
                  <a:ext uri="{0D108BD9-81ED-4DB2-BD59-A6C34878D82A}">
                    <a16:rowId xmlns:a16="http://schemas.microsoft.com/office/drawing/2014/main" val="2750844838"/>
                  </a:ext>
                </a:extLst>
              </a:tr>
              <a:tr h="304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Access Control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Coarse (repo-level)</a:t>
                      </a:r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Fine-grained per repo</a:t>
                      </a:r>
                    </a:p>
                  </a:txBody>
                  <a:tcPr marL="69919" marR="69919" marT="34960" marB="34960" anchor="ctr"/>
                </a:tc>
                <a:extLst>
                  <a:ext uri="{0D108BD9-81ED-4DB2-BD59-A6C34878D82A}">
                    <a16:rowId xmlns:a16="http://schemas.microsoft.com/office/drawing/2014/main" val="2604780789"/>
                  </a:ext>
                </a:extLst>
              </a:tr>
              <a:tr h="5337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Scaling Team</a:t>
                      </a:r>
                      <a:endParaRPr lang="en-IN" sz="1400"/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Excellent for cross-team collaboration</a:t>
                      </a:r>
                    </a:p>
                  </a:txBody>
                  <a:tcPr marL="69919" marR="69919" marT="34960" marB="34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Slower for multi-team environments</a:t>
                      </a:r>
                    </a:p>
                  </a:txBody>
                  <a:tcPr marL="69919" marR="69919" marT="34960" marB="34960" anchor="ctr"/>
                </a:tc>
                <a:extLst>
                  <a:ext uri="{0D108BD9-81ED-4DB2-BD59-A6C34878D82A}">
                    <a16:rowId xmlns:a16="http://schemas.microsoft.com/office/drawing/2014/main" val="2116698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02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5A3103-6B8A-513C-EE18-22E9BA9E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⚙️ </a:t>
            </a:r>
            <a:r>
              <a:rPr lang="en-US" dirty="0" err="1"/>
              <a:t>Monorepo</a:t>
            </a:r>
            <a:r>
              <a:rPr lang="en-US" dirty="0"/>
              <a:t> Folder Structure (Typical </a:t>
            </a:r>
            <a:r>
              <a:rPr lang="en-US" dirty="0" err="1"/>
              <a:t>Nx</a:t>
            </a:r>
            <a:r>
              <a:rPr lang="en-US" dirty="0"/>
              <a:t> Example)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CE293-929B-D5CD-4719-2A2E92223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0"/>
            <a:ext cx="5068007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A02087-C316-FEA4-DBE5-B19C2921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🧠 Tools for </a:t>
            </a:r>
            <a:r>
              <a:rPr lang="en-US" dirty="0" err="1"/>
              <a:t>Monorepos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BBE6D0-C166-CBF1-BD4D-22CDCF338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786404"/>
              </p:ext>
            </p:extLst>
          </p:nvPr>
        </p:nvGraphicFramePr>
        <p:xfrm>
          <a:off x="461035" y="2209800"/>
          <a:ext cx="8228013" cy="3291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681343192"/>
                    </a:ext>
                  </a:extLst>
                </a:gridCol>
                <a:gridCol w="3961342">
                  <a:extLst>
                    <a:ext uri="{9D8B030D-6E8A-4147-A177-3AD203B41FA5}">
                      <a16:colId xmlns:a16="http://schemas.microsoft.com/office/drawing/2014/main" val="620223697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8546742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Language Ecosystem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1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Nx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Full-featured monorepo tool for JS/TS (NestJS, Angular, React)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JS/TS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32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Turborepo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Lightweight task runner for monorepos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JS/TS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3434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Lerna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Package management for multi-package repos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981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Bazel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Google’s build system for huge repos (TensorFlow, Google)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Polyglot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250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Rush.js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Enterprise-grade monorepo 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465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459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E0D31-5B4B-DFDC-E078-C4DE43DDD0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 err="1"/>
              <a:t>Nx</a:t>
            </a:r>
            <a:r>
              <a:rPr lang="en-US" dirty="0"/>
              <a:t> is a </a:t>
            </a:r>
            <a:r>
              <a:rPr lang="en-US" b="1" dirty="0"/>
              <a:t>powerful build system and </a:t>
            </a:r>
            <a:r>
              <a:rPr lang="en-US" b="1" dirty="0" err="1"/>
              <a:t>monorepo</a:t>
            </a:r>
            <a:r>
              <a:rPr lang="en-US" b="1" dirty="0"/>
              <a:t> manager</a:t>
            </a:r>
            <a:r>
              <a:rPr lang="en-US" dirty="0"/>
              <a:t> that works seamlessly with NestJS.</a:t>
            </a:r>
          </a:p>
          <a:p>
            <a:r>
              <a:rPr lang="en-US" dirty="0"/>
              <a:t>It allows you to </a:t>
            </a:r>
            <a:r>
              <a:rPr lang="en-US" b="1" dirty="0"/>
              <a:t>organize multiple apps and libraries</a:t>
            </a:r>
            <a:r>
              <a:rPr lang="en-US" dirty="0"/>
              <a:t> (frontend + backend + shared code) in </a:t>
            </a:r>
            <a:r>
              <a:rPr lang="en-US" b="1" dirty="0"/>
              <a:t>one workspace</a:t>
            </a:r>
            <a:r>
              <a:rPr lang="en-US" dirty="0"/>
              <a:t>.</a:t>
            </a:r>
          </a:p>
          <a:p>
            <a:r>
              <a:rPr lang="en-US" b="1" dirty="0"/>
              <a:t>Think of </a:t>
            </a:r>
            <a:r>
              <a:rPr lang="en-US" b="1" dirty="0" err="1"/>
              <a:t>Nx</a:t>
            </a:r>
            <a:r>
              <a:rPr lang="en-US" b="1" dirty="0"/>
              <a:t> as:</a:t>
            </a:r>
            <a:endParaRPr lang="en-US" dirty="0"/>
          </a:p>
          <a:p>
            <a:r>
              <a:rPr lang="en-US" dirty="0"/>
              <a:t>“A smart workspace tool for managing large-scale, multi-project ecosystems.”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60594-43BD-9C6F-F75B-46DA7194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Nx</a:t>
            </a:r>
            <a:r>
              <a:rPr lang="en-IN" dirty="0"/>
              <a:t> CLI (by </a:t>
            </a:r>
            <a:r>
              <a:rPr lang="en-IN" dirty="0" err="1"/>
              <a:t>Nrwl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4658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7DCA1-F458-4FC2-723D-607305DD55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# Install </a:t>
            </a:r>
            <a:r>
              <a:rPr lang="en-US" dirty="0" err="1"/>
              <a:t>Nx</a:t>
            </a:r>
            <a:r>
              <a:rPr lang="en-US" dirty="0"/>
              <a:t> globally</a:t>
            </a:r>
          </a:p>
          <a:p>
            <a:r>
              <a:rPr lang="en-US" dirty="0" err="1"/>
              <a:t>npm</a:t>
            </a:r>
            <a:r>
              <a:rPr lang="en-US" dirty="0"/>
              <a:t> install -g </a:t>
            </a:r>
            <a:r>
              <a:rPr lang="en-US" dirty="0" err="1"/>
              <a:t>nx</a:t>
            </a:r>
            <a:endParaRPr lang="en-US" dirty="0"/>
          </a:p>
          <a:p>
            <a:r>
              <a:rPr lang="en-US" dirty="0"/>
              <a:t>From node 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corepack</a:t>
            </a:r>
            <a:r>
              <a:rPr lang="en-US" dirty="0"/>
              <a:t> enable</a:t>
            </a:r>
          </a:p>
          <a:p>
            <a:pPr lvl="1"/>
            <a:r>
              <a:rPr lang="en-US" dirty="0" err="1"/>
              <a:t>corepack</a:t>
            </a:r>
            <a:r>
              <a:rPr lang="en-US" dirty="0"/>
              <a:t> prepare pnpm@9 --activate</a:t>
            </a:r>
          </a:p>
          <a:p>
            <a:pPr lvl="1"/>
            <a:r>
              <a:rPr lang="en-US" dirty="0" err="1"/>
              <a:t>pnpm</a:t>
            </a:r>
            <a:r>
              <a:rPr lang="en-US" dirty="0"/>
              <a:t> -v</a:t>
            </a:r>
          </a:p>
          <a:p>
            <a:r>
              <a:rPr lang="en-IN" b="1" dirty="0"/>
              <a:t>1) Create </a:t>
            </a:r>
            <a:r>
              <a:rPr lang="en-IN" b="1" dirty="0" err="1"/>
              <a:t>Nx</a:t>
            </a:r>
            <a:r>
              <a:rPr lang="en-IN" b="1" dirty="0"/>
              <a:t> Workspace (Nest preset)</a:t>
            </a:r>
          </a:p>
          <a:p>
            <a:r>
              <a:rPr lang="en-IN" dirty="0"/>
              <a:t>npx --yes </a:t>
            </a:r>
            <a:r>
              <a:rPr lang="en-IN" dirty="0" err="1"/>
              <a:t>create-nx-workspace@latest</a:t>
            </a:r>
            <a:r>
              <a:rPr lang="en-IN" dirty="0"/>
              <a:t> </a:t>
            </a:r>
            <a:r>
              <a:rPr lang="en-IN" dirty="0" err="1"/>
              <a:t>boeing</a:t>
            </a:r>
            <a:r>
              <a:rPr lang="en-IN" dirty="0"/>
              <a:t>-insurance --preset=nest --</a:t>
            </a:r>
            <a:r>
              <a:rPr lang="en-IN" dirty="0" err="1"/>
              <a:t>appName</a:t>
            </a:r>
            <a:r>
              <a:rPr lang="en-IN" dirty="0"/>
              <a:t>=</a:t>
            </a:r>
            <a:r>
              <a:rPr lang="en-IN" dirty="0" err="1"/>
              <a:t>api</a:t>
            </a:r>
            <a:r>
              <a:rPr lang="en-IN" dirty="0"/>
              <a:t>-gateway --</a:t>
            </a:r>
            <a:r>
              <a:rPr lang="en-IN" dirty="0" err="1"/>
              <a:t>workspaceType</a:t>
            </a:r>
            <a:r>
              <a:rPr lang="en-IN" dirty="0"/>
              <a:t>=integrated --</a:t>
            </a:r>
            <a:r>
              <a:rPr lang="en-IN" dirty="0" err="1"/>
              <a:t>packageManager</a:t>
            </a:r>
            <a:r>
              <a:rPr lang="en-IN" dirty="0"/>
              <a:t>=npm --e2eTestRunner=none --</a:t>
            </a:r>
            <a:r>
              <a:rPr lang="en-IN" dirty="0" err="1"/>
              <a:t>unitTestRunner</a:t>
            </a:r>
            <a:r>
              <a:rPr lang="en-IN" dirty="0"/>
              <a:t>=jest --</a:t>
            </a:r>
            <a:r>
              <a:rPr lang="en-IN" dirty="0" err="1"/>
              <a:t>nxCloud</a:t>
            </a:r>
            <a:r>
              <a:rPr lang="en-IN" dirty="0"/>
              <a:t>=skip --</a:t>
            </a:r>
            <a:r>
              <a:rPr lang="en-IN" dirty="0" err="1"/>
              <a:t>skipGit</a:t>
            </a:r>
            <a:r>
              <a:rPr lang="en-IN" dirty="0"/>
              <a:t> --interactive=false</a:t>
            </a:r>
          </a:p>
          <a:p>
            <a:r>
              <a:rPr lang="en-IN" dirty="0"/>
              <a:t># Choose: preset → nest, npm (or </a:t>
            </a:r>
            <a:r>
              <a:rPr lang="en-IN" dirty="0" err="1"/>
              <a:t>pnpm</a:t>
            </a:r>
            <a:r>
              <a:rPr lang="en-IN" dirty="0"/>
              <a:t>/yarn)</a:t>
            </a:r>
          </a:p>
          <a:p>
            <a:r>
              <a:rPr lang="en-IN" dirty="0"/>
              <a:t>cd </a:t>
            </a:r>
            <a:r>
              <a:rPr lang="en-IN" dirty="0" err="1"/>
              <a:t>boeing</a:t>
            </a:r>
            <a:r>
              <a:rPr lang="en-IN" dirty="0"/>
              <a:t>-insurance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100F56-8FCB-0DE8-E752-75DA9BBC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2565520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25E285-716C-547A-6595-8B808746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Introduction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AD49BC7-186F-034A-DCE9-E2C79ED57B3C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221832283"/>
              </p:ext>
            </p:extLst>
          </p:nvPr>
        </p:nvGraphicFramePr>
        <p:xfrm>
          <a:off x="457201" y="1381125"/>
          <a:ext cx="8228012" cy="482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989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FE838-C6F7-D78F-710C-387DCA211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04F22F-6279-7823-6B84-4AFF34BB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FFD3-4C67-B79C-24A5-709C4424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66" b="59333"/>
          <a:stretch>
            <a:fillRect/>
          </a:stretch>
        </p:blipFill>
        <p:spPr>
          <a:xfrm>
            <a:off x="533400" y="1733550"/>
            <a:ext cx="8205261" cy="21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6FAD0-64DC-4C8B-CC18-768F665D7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68FEDE-B3A8-B05B-145E-081E6111C3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2047875"/>
          </a:xfrm>
        </p:spPr>
        <p:txBody>
          <a:bodyPr>
            <a:normAutofit/>
          </a:bodyPr>
          <a:lstStyle/>
          <a:p>
            <a:r>
              <a:rPr lang="en-US" b="1" dirty="0" err="1"/>
              <a:t>npx</a:t>
            </a:r>
            <a:r>
              <a:rPr lang="en-US" b="1" dirty="0"/>
              <a:t> </a:t>
            </a:r>
            <a:r>
              <a:rPr lang="en-US" b="1" dirty="0" err="1"/>
              <a:t>nx</a:t>
            </a:r>
            <a:r>
              <a:rPr lang="en-US" b="1" dirty="0"/>
              <a:t> show projects</a:t>
            </a:r>
          </a:p>
          <a:p>
            <a:r>
              <a:rPr lang="en-US" b="1" dirty="0" err="1"/>
              <a:t>npx</a:t>
            </a:r>
            <a:r>
              <a:rPr lang="en-US" b="1" dirty="0"/>
              <a:t> </a:t>
            </a:r>
            <a:r>
              <a:rPr lang="en-US" b="1" dirty="0" err="1"/>
              <a:t>nx</a:t>
            </a:r>
            <a:r>
              <a:rPr lang="en-US" b="1" dirty="0"/>
              <a:t> serve </a:t>
            </a:r>
            <a:r>
              <a:rPr lang="en-US" b="1" dirty="0" err="1"/>
              <a:t>api</a:t>
            </a:r>
            <a:r>
              <a:rPr lang="en-US" b="1" dirty="0"/>
              <a:t>-gateway</a:t>
            </a:r>
          </a:p>
          <a:p>
            <a:r>
              <a:rPr lang="en-US" b="1" dirty="0"/>
              <a:t>#LOG 🚀 Application is running on: http://localhost:3000/api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A87455-81B5-D303-52E0-466904CD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C77A2-73A5-E7B1-07AF-1B958F63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644067"/>
            <a:ext cx="565864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77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EA1964-69B8-282F-D388-DCF3F6012A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4257675"/>
          </a:xfrm>
        </p:spPr>
        <p:txBody>
          <a:bodyPr/>
          <a:lstStyle/>
          <a:p>
            <a:r>
              <a:rPr lang="en-US" b="1" dirty="0"/>
              <a:t>1) Generate the app</a:t>
            </a:r>
          </a:p>
          <a:p>
            <a:r>
              <a:rPr lang="en-US" dirty="0"/>
              <a:t># from the workspace root (</a:t>
            </a:r>
            <a:r>
              <a:rPr lang="en-US" dirty="0" err="1"/>
              <a:t>boeing</a:t>
            </a:r>
            <a:r>
              <a:rPr lang="en-US" dirty="0"/>
              <a:t>-insurance)</a:t>
            </a:r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g @nx/nest:app customer-</a:t>
            </a:r>
            <a:r>
              <a:rPr lang="en-US" dirty="0" err="1"/>
              <a:t>api</a:t>
            </a:r>
            <a:r>
              <a:rPr lang="en-US" dirty="0"/>
              <a:t> --e2eTestRunner=none</a:t>
            </a:r>
          </a:p>
          <a:p>
            <a:r>
              <a:rPr lang="en-US" dirty="0"/>
              <a:t>2) Show Project</a:t>
            </a:r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show project customer-</a:t>
            </a:r>
            <a:r>
              <a:rPr lang="en-US" dirty="0" err="1"/>
              <a:t>api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273D2D-CC90-0542-EE68-A7525869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API</a:t>
            </a:r>
          </a:p>
        </p:txBody>
      </p:sp>
    </p:spTree>
    <p:extLst>
      <p:ext uri="{BB962C8B-B14F-4D97-AF65-F5344CB8AC3E}">
        <p14:creationId xmlns:p14="http://schemas.microsoft.com/office/powerpoint/2010/main" val="3439501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FC4BE-A93F-0EDE-E9C2-1BAA793DD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CB2CC-F503-14A8-0BDB-CBB908574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87A4A-7527-AC7C-5E2F-86C20D7A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39167" b="33333"/>
          <a:stretch>
            <a:fillRect/>
          </a:stretch>
        </p:blipFill>
        <p:spPr>
          <a:xfrm>
            <a:off x="609600" y="1371600"/>
            <a:ext cx="7467600" cy="51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35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AABB9-0573-695D-0D27-E1411EA71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8B2FA-BABE-0169-44CE-98FE22BED0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2) Scaffold the “customers” feature</a:t>
            </a:r>
          </a:p>
          <a:p>
            <a:r>
              <a:rPr lang="en-IN" dirty="0"/>
              <a:t>cd customer-</a:t>
            </a:r>
            <a:r>
              <a:rPr lang="en-IN" dirty="0" err="1"/>
              <a:t>api</a:t>
            </a:r>
            <a:endParaRPr lang="en-IN" dirty="0"/>
          </a:p>
          <a:p>
            <a:r>
              <a:rPr lang="en-IN" dirty="0"/>
              <a:t>npx -p @nestjs/cli nest g module app/customers</a:t>
            </a:r>
          </a:p>
          <a:p>
            <a:r>
              <a:rPr lang="en-IN" dirty="0"/>
              <a:t>npx -p @nestjs/cli nest g service app/customers --flat</a:t>
            </a:r>
          </a:p>
          <a:p>
            <a:r>
              <a:rPr lang="en-IN" dirty="0"/>
              <a:t>npx -p @nestjs/cli nest g controller app/customers --flat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62F5C2-BEE0-00C9-6FA3-999A317F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API</a:t>
            </a:r>
          </a:p>
        </p:txBody>
      </p:sp>
    </p:spTree>
    <p:extLst>
      <p:ext uri="{BB962C8B-B14F-4D97-AF65-F5344CB8AC3E}">
        <p14:creationId xmlns:p14="http://schemas.microsoft.com/office/powerpoint/2010/main" val="1776123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E4970-44DA-D6A6-AF6E-4DA1238A2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DBF79-D303-436F-F8C6-78DDBBA9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A17ED-5426-F543-0D3D-66482A0E2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254" b="5307"/>
          <a:stretch>
            <a:fillRect/>
          </a:stretch>
        </p:blipFill>
        <p:spPr>
          <a:xfrm>
            <a:off x="609600" y="1371600"/>
            <a:ext cx="7162800" cy="51231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43E697-35BA-9559-E956-11BA2370F65A}"/>
                  </a:ext>
                </a:extLst>
              </p14:cNvPr>
              <p14:cNvContentPartPr/>
              <p14:nvPr/>
            </p14:nvContentPartPr>
            <p14:xfrm>
              <a:off x="5447804" y="3243202"/>
              <a:ext cx="701280" cy="278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43E697-35BA-9559-E956-11BA2370F6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1684" y="3237082"/>
                <a:ext cx="713520" cy="27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612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70D91-6E84-31BF-8357-B627B35E9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E26DEB-D0D2-550D-084F-CB1B2700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78E58-38DB-1E6B-659A-B65450D9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64" y="1828801"/>
            <a:ext cx="8566143" cy="411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BDF393-0749-9EA6-0A34-8A317444C59A}"/>
                  </a:ext>
                </a:extLst>
              </p14:cNvPr>
              <p14:cNvContentPartPr/>
              <p14:nvPr/>
            </p14:nvContentPartPr>
            <p14:xfrm>
              <a:off x="2270804" y="4999282"/>
              <a:ext cx="6480360" cy="64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BDF393-0749-9EA6-0A34-8A317444C5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684" y="4993162"/>
                <a:ext cx="6492600" cy="6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266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13F12-9176-BB25-9255-398C3A15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Nx</a:t>
            </a:r>
            <a:r>
              <a:rPr lang="en-US" dirty="0"/>
              <a:t> Is Great for NestJS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3EDF67-10E1-D7E2-54D5-C4A33C58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801955"/>
              </p:ext>
            </p:extLst>
          </p:nvPr>
        </p:nvGraphicFramePr>
        <p:xfrm>
          <a:off x="432159" y="1524000"/>
          <a:ext cx="8205260" cy="488637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64509">
                  <a:extLst>
                    <a:ext uri="{9D8B030D-6E8A-4147-A177-3AD203B41FA5}">
                      <a16:colId xmlns:a16="http://schemas.microsoft.com/office/drawing/2014/main" val="3088165162"/>
                    </a:ext>
                  </a:extLst>
                </a:gridCol>
                <a:gridCol w="5140751">
                  <a:extLst>
                    <a:ext uri="{9D8B030D-6E8A-4147-A177-3AD203B41FA5}">
                      <a16:colId xmlns:a16="http://schemas.microsoft.com/office/drawing/2014/main" val="1425972808"/>
                    </a:ext>
                  </a:extLst>
                </a:gridCol>
              </a:tblGrid>
              <a:tr h="338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Feature</a:t>
                      </a:r>
                    </a:p>
                  </a:txBody>
                  <a:tcPr marL="84639" marR="84639" marT="42319" marB="423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/>
                        <a:t>Benefit</a:t>
                      </a:r>
                    </a:p>
                  </a:txBody>
                  <a:tcPr marL="84639" marR="84639" marT="42319" marB="42319" anchor="ctr"/>
                </a:tc>
                <a:extLst>
                  <a:ext uri="{0D108BD9-81ED-4DB2-BD59-A6C34878D82A}">
                    <a16:rowId xmlns:a16="http://schemas.microsoft.com/office/drawing/2014/main" val="1863934225"/>
                  </a:ext>
                </a:extLst>
              </a:tr>
              <a:tr h="5924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Monorepo management</a:t>
                      </a:r>
                      <a:endParaRPr lang="en-IN" sz="1700"/>
                    </a:p>
                  </a:txBody>
                  <a:tcPr marL="84639" marR="84639" marT="42319" marB="423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Manage multiple microservices or APIs in one workspace</a:t>
                      </a:r>
                    </a:p>
                  </a:txBody>
                  <a:tcPr marL="84639" marR="84639" marT="42319" marB="42319" anchor="ctr"/>
                </a:tc>
                <a:extLst>
                  <a:ext uri="{0D108BD9-81ED-4DB2-BD59-A6C34878D82A}">
                    <a16:rowId xmlns:a16="http://schemas.microsoft.com/office/drawing/2014/main" val="2682649591"/>
                  </a:ext>
                </a:extLst>
              </a:tr>
              <a:tr h="5924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Code sharing</a:t>
                      </a:r>
                      <a:endParaRPr lang="en-IN" sz="1700"/>
                    </a:p>
                  </a:txBody>
                  <a:tcPr marL="84639" marR="84639" marT="42319" marB="423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Share DTOs, interfaces, utils between apps/libraries</a:t>
                      </a:r>
                    </a:p>
                  </a:txBody>
                  <a:tcPr marL="84639" marR="84639" marT="42319" marB="42319" anchor="ctr"/>
                </a:tc>
                <a:extLst>
                  <a:ext uri="{0D108BD9-81ED-4DB2-BD59-A6C34878D82A}">
                    <a16:rowId xmlns:a16="http://schemas.microsoft.com/office/drawing/2014/main" val="1553807093"/>
                  </a:ext>
                </a:extLst>
              </a:tr>
              <a:tr h="5924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Dependency graph</a:t>
                      </a:r>
                      <a:endParaRPr lang="en-IN" sz="1700"/>
                    </a:p>
                  </a:txBody>
                  <a:tcPr marL="84639" marR="84639" marT="42319" marB="423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Nx visualizes how modules depend on each other</a:t>
                      </a:r>
                    </a:p>
                  </a:txBody>
                  <a:tcPr marL="84639" marR="84639" marT="42319" marB="42319" anchor="ctr"/>
                </a:tc>
                <a:extLst>
                  <a:ext uri="{0D108BD9-81ED-4DB2-BD59-A6C34878D82A}">
                    <a16:rowId xmlns:a16="http://schemas.microsoft.com/office/drawing/2014/main" val="2937869235"/>
                  </a:ext>
                </a:extLst>
              </a:tr>
              <a:tr h="5924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Incremental builds</a:t>
                      </a:r>
                      <a:endParaRPr lang="en-IN" sz="1700"/>
                    </a:p>
                  </a:txBody>
                  <a:tcPr marL="84639" marR="84639" marT="42319" marB="423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Rebuild only affected projects (saves CI/CD time)</a:t>
                      </a:r>
                    </a:p>
                  </a:txBody>
                  <a:tcPr marL="84639" marR="84639" marT="42319" marB="42319" anchor="ctr"/>
                </a:tc>
                <a:extLst>
                  <a:ext uri="{0D108BD9-81ED-4DB2-BD59-A6C34878D82A}">
                    <a16:rowId xmlns:a16="http://schemas.microsoft.com/office/drawing/2014/main" val="2839387858"/>
                  </a:ext>
                </a:extLst>
              </a:tr>
              <a:tr h="5924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Generators</a:t>
                      </a:r>
                      <a:endParaRPr lang="en-IN" sz="1700"/>
                    </a:p>
                  </a:txBody>
                  <a:tcPr marL="84639" marR="84639" marT="42319" marB="423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Create apps, libs, modules, and components instantly</a:t>
                      </a:r>
                    </a:p>
                  </a:txBody>
                  <a:tcPr marL="84639" marR="84639" marT="42319" marB="42319" anchor="ctr"/>
                </a:tc>
                <a:extLst>
                  <a:ext uri="{0D108BD9-81ED-4DB2-BD59-A6C34878D82A}">
                    <a16:rowId xmlns:a16="http://schemas.microsoft.com/office/drawing/2014/main" val="2360656221"/>
                  </a:ext>
                </a:extLst>
              </a:tr>
              <a:tr h="338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Consistency</a:t>
                      </a:r>
                      <a:endParaRPr lang="en-IN" sz="1700"/>
                    </a:p>
                  </a:txBody>
                  <a:tcPr marL="84639" marR="84639" marT="42319" marB="423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Enforces structure across all projects</a:t>
                      </a:r>
                    </a:p>
                  </a:txBody>
                  <a:tcPr marL="84639" marR="84639" marT="42319" marB="42319" anchor="ctr"/>
                </a:tc>
                <a:extLst>
                  <a:ext uri="{0D108BD9-81ED-4DB2-BD59-A6C34878D82A}">
                    <a16:rowId xmlns:a16="http://schemas.microsoft.com/office/drawing/2014/main" val="3004927200"/>
                  </a:ext>
                </a:extLst>
              </a:tr>
              <a:tr h="5924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Caching</a:t>
                      </a:r>
                      <a:endParaRPr lang="en-IN" sz="1700"/>
                    </a:p>
                  </a:txBody>
                  <a:tcPr marL="84639" marR="84639" marT="42319" marB="423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Remote caching across CI pipelines for faster builds</a:t>
                      </a:r>
                    </a:p>
                  </a:txBody>
                  <a:tcPr marL="84639" marR="84639" marT="42319" marB="42319" anchor="ctr"/>
                </a:tc>
                <a:extLst>
                  <a:ext uri="{0D108BD9-81ED-4DB2-BD59-A6C34878D82A}">
                    <a16:rowId xmlns:a16="http://schemas.microsoft.com/office/drawing/2014/main" val="2751585109"/>
                  </a:ext>
                </a:extLst>
              </a:tr>
              <a:tr h="5924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/>
                        <a:t>Integration</a:t>
                      </a:r>
                      <a:endParaRPr lang="en-IN" sz="1700"/>
                    </a:p>
                  </a:txBody>
                  <a:tcPr marL="84639" marR="84639" marT="42319" marB="423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Works with NestJS, Angular, React, Next.js, and more</a:t>
                      </a:r>
                    </a:p>
                  </a:txBody>
                  <a:tcPr marL="84639" marR="84639" marT="42319" marB="42319" anchor="ctr"/>
                </a:tc>
                <a:extLst>
                  <a:ext uri="{0D108BD9-81ED-4DB2-BD59-A6C34878D82A}">
                    <a16:rowId xmlns:a16="http://schemas.microsoft.com/office/drawing/2014/main" val="981954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238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C9AD9F-8856-6CC5-DC0C-205FAFE2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Folder Layout (Nest)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BC283-8256-49E6-98FA-3A98282A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01202"/>
            <a:ext cx="551420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04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09F0B-91C0-3F46-821E-6E8AE1644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416756-5A6F-5F26-1306-7B685FAC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Folder layout (</a:t>
            </a:r>
            <a:r>
              <a:rPr lang="en-IN" dirty="0" err="1"/>
              <a:t>Nx</a:t>
            </a:r>
            <a:r>
              <a:rPr lang="en-IN" dirty="0"/>
              <a:t> </a:t>
            </a:r>
            <a:r>
              <a:rPr lang="en-IN" dirty="0" err="1"/>
              <a:t>monorepo</a:t>
            </a:r>
            <a:r>
              <a:rPr lang="en-IN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8754B-B7EB-1CD0-DCC6-516EBD46C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12" y="1828800"/>
            <a:ext cx="660361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9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ACC795-4B76-9F65-F19F-BEC853CB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FP vs FRP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8EFA0A-AA73-ED9D-3E3E-4D81721CE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74484"/>
              </p:ext>
            </p:extLst>
          </p:nvPr>
        </p:nvGraphicFramePr>
        <p:xfrm>
          <a:off x="457200" y="1827371"/>
          <a:ext cx="8228013" cy="36576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7446775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573605091"/>
                    </a:ext>
                  </a:extLst>
                </a:gridCol>
                <a:gridCol w="3275013">
                  <a:extLst>
                    <a:ext uri="{9D8B030D-6E8A-4147-A177-3AD203B41FA5}">
                      <a16:colId xmlns:a16="http://schemas.microsoft.com/office/drawing/2014/main" val="13552708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Functional Programming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Functional Reactive Programming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526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Focus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Data transformation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Data flow &amp; time-dependent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537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Core abstraction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Observable (stream)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972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Data type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Static (arrays, lists)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Dynamic (events, async streams)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050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Execution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Pull (you call function)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Push (data arrives)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83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Example library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Lodash, Ramda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RxJS, Reactor, Combine, Akka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429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Used in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Pure JS, Kotlin, 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/>
                        <a:t>NestJS</a:t>
                      </a:r>
                      <a:r>
                        <a:rPr lang="en-IN" dirty="0"/>
                        <a:t>, Angular, React, </a:t>
                      </a:r>
                      <a:r>
                        <a:rPr lang="en-IN" dirty="0" err="1"/>
                        <a:t>RxJS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579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708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12E4-FA0F-35C8-C470-378742004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40556C-B1C6-F31F-A81B-A87C4C8491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Files: kebab-</a:t>
            </a:r>
            <a:r>
              <a:rPr lang="en-IN" dirty="0" err="1"/>
              <a:t>case.ts</a:t>
            </a:r>
            <a:r>
              <a:rPr lang="en-IN" dirty="0"/>
              <a:t>; Classes: </a:t>
            </a:r>
            <a:r>
              <a:rPr lang="en-IN" dirty="0" err="1"/>
              <a:t>PascalCase</a:t>
            </a:r>
            <a:r>
              <a:rPr lang="en-IN" dirty="0"/>
              <a:t>; vars: camelCase.</a:t>
            </a:r>
          </a:p>
          <a:p>
            <a:r>
              <a:rPr lang="en-IN" dirty="0"/>
              <a:t>Suffixes: *.</a:t>
            </a:r>
            <a:r>
              <a:rPr lang="en-IN" dirty="0" err="1"/>
              <a:t>module.ts</a:t>
            </a:r>
            <a:r>
              <a:rPr lang="en-IN" dirty="0"/>
              <a:t>, *.</a:t>
            </a:r>
            <a:r>
              <a:rPr lang="en-IN" dirty="0" err="1"/>
              <a:t>controller.ts</a:t>
            </a:r>
            <a:r>
              <a:rPr lang="en-IN" dirty="0"/>
              <a:t>, *.</a:t>
            </a:r>
            <a:r>
              <a:rPr lang="en-IN" dirty="0" err="1"/>
              <a:t>service.ts</a:t>
            </a:r>
            <a:r>
              <a:rPr lang="en-IN" dirty="0"/>
              <a:t>, *.</a:t>
            </a:r>
            <a:r>
              <a:rPr lang="en-IN" dirty="0" err="1"/>
              <a:t>guard.ts</a:t>
            </a:r>
            <a:r>
              <a:rPr lang="en-IN" dirty="0"/>
              <a:t>, *.</a:t>
            </a:r>
            <a:r>
              <a:rPr lang="en-IN" dirty="0" err="1"/>
              <a:t>pipe.ts</a:t>
            </a:r>
            <a:r>
              <a:rPr lang="en-IN" dirty="0"/>
              <a:t>, *.</a:t>
            </a:r>
            <a:r>
              <a:rPr lang="en-IN" dirty="0" err="1"/>
              <a:t>filter.ts</a:t>
            </a:r>
            <a:r>
              <a:rPr lang="en-IN" dirty="0"/>
              <a:t>, *.</a:t>
            </a:r>
            <a:r>
              <a:rPr lang="en-IN" dirty="0" err="1"/>
              <a:t>interceptor.ts</a:t>
            </a:r>
            <a:r>
              <a:rPr lang="en-IN" dirty="0"/>
              <a:t>, *.</a:t>
            </a:r>
            <a:r>
              <a:rPr lang="en-IN" dirty="0" err="1"/>
              <a:t>repository.ts</a:t>
            </a:r>
            <a:r>
              <a:rPr lang="en-IN" dirty="0"/>
              <a:t>, *.</a:t>
            </a:r>
            <a:r>
              <a:rPr lang="en-IN" dirty="0" err="1"/>
              <a:t>dto.ts</a:t>
            </a:r>
            <a:r>
              <a:rPr lang="en-IN" dirty="0"/>
              <a:t>.</a:t>
            </a:r>
          </a:p>
          <a:p>
            <a:r>
              <a:rPr lang="en-IN" dirty="0"/>
              <a:t>DTOs: </a:t>
            </a:r>
            <a:r>
              <a:rPr lang="en-IN" dirty="0" err="1"/>
              <a:t>CreateXDto</a:t>
            </a:r>
            <a:r>
              <a:rPr lang="en-IN" dirty="0"/>
              <a:t>, </a:t>
            </a:r>
            <a:r>
              <a:rPr lang="en-IN" dirty="0" err="1"/>
              <a:t>UpdateXDto</a:t>
            </a:r>
            <a:r>
              <a:rPr lang="en-IN" dirty="0"/>
              <a:t>, </a:t>
            </a:r>
            <a:r>
              <a:rPr lang="en-IN" dirty="0" err="1"/>
              <a:t>XQueryDto</a:t>
            </a:r>
            <a:r>
              <a:rPr lang="en-IN" dirty="0"/>
              <a:t> (for filters/pagination).</a:t>
            </a:r>
          </a:p>
          <a:p>
            <a:r>
              <a:rPr lang="en-IN" dirty="0"/>
              <a:t>Providers tokens: SYMBOL_CASE or Symbol('</a:t>
            </a:r>
            <a:r>
              <a:rPr lang="en-IN" dirty="0" err="1"/>
              <a:t>MyToken</a:t>
            </a:r>
            <a:r>
              <a:rPr lang="en-IN" dirty="0"/>
              <a:t>') for non-class injections.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765317-21B4-6160-2D8D-B1716D54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1331374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77739-0EF4-DCA3-8774-4218E84D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296CC2-4825-C908-61E3-5065E6536A3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</a:t>
            </a:r>
            <a:r>
              <a:rPr lang="en-US" b="1" dirty="0"/>
              <a:t>feature module</a:t>
            </a:r>
            <a:r>
              <a:rPr lang="en-US" dirty="0"/>
              <a:t> per domain (e.g., </a:t>
            </a:r>
            <a:r>
              <a:rPr lang="en-US" dirty="0" err="1"/>
              <a:t>UsersModule</a:t>
            </a:r>
            <a:r>
              <a:rPr lang="en-US" dirty="0"/>
              <a:t>).</a:t>
            </a:r>
          </a:p>
          <a:p>
            <a:r>
              <a:rPr lang="en-US" dirty="0"/>
              <a:t>Keep controllers thin: </a:t>
            </a:r>
            <a:r>
              <a:rPr lang="en-US" b="1" dirty="0"/>
              <a:t>no business logic</a:t>
            </a:r>
            <a:r>
              <a:rPr lang="en-US" dirty="0"/>
              <a:t> in controllers.</a:t>
            </a:r>
          </a:p>
          <a:p>
            <a:r>
              <a:rPr lang="en-US" dirty="0"/>
              <a:t>Services call repositories/ORM; repositories wrap the data layer.</a:t>
            </a:r>
          </a:p>
          <a:p>
            <a:r>
              <a:rPr lang="en-US" dirty="0"/>
              <a:t>Export only what another module needs (exports: [</a:t>
            </a:r>
            <a:r>
              <a:rPr lang="en-US" dirty="0" err="1"/>
              <a:t>UsersService</a:t>
            </a:r>
            <a:r>
              <a:rPr lang="en-US" dirty="0"/>
              <a:t>]).</a:t>
            </a:r>
          </a:p>
          <a:p>
            <a:r>
              <a:rPr lang="en-US" dirty="0"/>
              <a:t>Avoid circular deps; use </a:t>
            </a:r>
            <a:r>
              <a:rPr lang="en-US" dirty="0" err="1"/>
              <a:t>forwardRef</a:t>
            </a:r>
            <a:r>
              <a:rPr lang="en-US" dirty="0"/>
              <a:t> only as a last resort.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AB096-6EAF-F0D8-9C2B-0D22ACB6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boundaries</a:t>
            </a:r>
          </a:p>
        </p:txBody>
      </p:sp>
    </p:spTree>
    <p:extLst>
      <p:ext uri="{BB962C8B-B14F-4D97-AF65-F5344CB8AC3E}">
        <p14:creationId xmlns:p14="http://schemas.microsoft.com/office/powerpoint/2010/main" val="472128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04E73-8A62-3D26-EE62-E47699172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B5BB37-9B76-F074-B4EA-CC45AE183B5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Base path plural: @Controller('users').</a:t>
            </a:r>
          </a:p>
          <a:p>
            <a:r>
              <a:rPr lang="en-IN" dirty="0"/>
              <a:t>Versioning: enable URI (/v1/...) or header (VERSIONING_TYPE).</a:t>
            </a:r>
          </a:p>
          <a:p>
            <a:r>
              <a:rPr lang="en-IN" dirty="0"/>
              <a:t>HTTP codes:</a:t>
            </a:r>
          </a:p>
          <a:p>
            <a:pPr lvl="1"/>
            <a:r>
              <a:rPr lang="en-IN" dirty="0"/>
              <a:t>POST → 201, set @HttpCode(201) (Nest sets automatically on @Post() if you return created)</a:t>
            </a:r>
          </a:p>
          <a:p>
            <a:pPr lvl="1"/>
            <a:r>
              <a:rPr lang="en-IN" dirty="0"/>
              <a:t>GET collection → 200, item not found → 404</a:t>
            </a:r>
          </a:p>
          <a:p>
            <a:pPr lvl="1"/>
            <a:r>
              <a:rPr lang="en-IN" dirty="0"/>
              <a:t>PUT/PATCH → 200/204, DELETE → 204</a:t>
            </a:r>
          </a:p>
          <a:p>
            <a:r>
              <a:rPr lang="en-IN" dirty="0"/>
              <a:t>Pagination: ?page=1&amp;limit=20&amp;sort=</a:t>
            </a:r>
            <a:r>
              <a:rPr lang="en-IN" dirty="0" err="1"/>
              <a:t>createdAt:desc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Return shape: { data, meta: { total, page, limit } }.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AE414-BE82-CA7F-2526-5050F166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Controller conventions</a:t>
            </a:r>
          </a:p>
        </p:txBody>
      </p:sp>
    </p:spTree>
    <p:extLst>
      <p:ext uri="{BB962C8B-B14F-4D97-AF65-F5344CB8AC3E}">
        <p14:creationId xmlns:p14="http://schemas.microsoft.com/office/powerpoint/2010/main" val="407889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50149-CB95-EBBA-4144-9628113F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7D890E-07C9-836E-A22B-F077555EAC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Global pipe in </a:t>
            </a:r>
            <a:r>
              <a:rPr lang="en-IN" dirty="0" err="1"/>
              <a:t>main.ts</a:t>
            </a:r>
            <a:r>
              <a:rPr lang="en-IN" dirty="0"/>
              <a:t>:</a:t>
            </a:r>
          </a:p>
          <a:p>
            <a:r>
              <a:rPr lang="en-IN" dirty="0" err="1"/>
              <a:t>app.useGlobalPipes</a:t>
            </a:r>
            <a:r>
              <a:rPr lang="en-IN" dirty="0"/>
              <a:t>(new </a:t>
            </a:r>
            <a:r>
              <a:rPr lang="en-IN" dirty="0" err="1"/>
              <a:t>ValidationPipe</a:t>
            </a:r>
            <a:r>
              <a:rPr lang="en-IN" dirty="0"/>
              <a:t>({</a:t>
            </a:r>
          </a:p>
          <a:p>
            <a:r>
              <a:rPr lang="en-IN" dirty="0"/>
              <a:t>  whitelist: true, </a:t>
            </a:r>
            <a:r>
              <a:rPr lang="en-IN" dirty="0" err="1"/>
              <a:t>forbidNonWhitelisted</a:t>
            </a:r>
            <a:r>
              <a:rPr lang="en-IN" dirty="0"/>
              <a:t>: true, transform: true</a:t>
            </a:r>
          </a:p>
          <a:p>
            <a:r>
              <a:rPr lang="en-IN" dirty="0"/>
              <a:t>}));</a:t>
            </a:r>
          </a:p>
          <a:p>
            <a:r>
              <a:rPr lang="en-IN" dirty="0"/>
              <a:t>Use class-validator &amp; class-transformer only in </a:t>
            </a:r>
            <a:r>
              <a:rPr lang="en-IN" dirty="0" err="1"/>
              <a:t>dto</a:t>
            </a:r>
            <a:r>
              <a:rPr lang="en-IN" dirty="0"/>
              <a:t>/:</a:t>
            </a:r>
          </a:p>
          <a:p>
            <a:r>
              <a:rPr lang="en-IN" dirty="0"/>
              <a:t>export class </a:t>
            </a:r>
            <a:r>
              <a:rPr lang="en-IN" dirty="0" err="1"/>
              <a:t>CreateUserDto</a:t>
            </a:r>
            <a:r>
              <a:rPr lang="en-IN" dirty="0"/>
              <a:t> {</a:t>
            </a:r>
          </a:p>
          <a:p>
            <a:r>
              <a:rPr lang="en-IN" dirty="0"/>
              <a:t>  @IsString() @MinLength(2) name!: string;</a:t>
            </a:r>
          </a:p>
          <a:p>
            <a:r>
              <a:rPr lang="en-IN" dirty="0"/>
              <a:t>  @IsEmail() email!: string;</a:t>
            </a:r>
          </a:p>
          <a:p>
            <a:r>
              <a:rPr lang="en-IN" dirty="0"/>
              <a:t>}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65478-6B11-D12C-9814-AF97248B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DTO + validation</a:t>
            </a:r>
          </a:p>
        </p:txBody>
      </p:sp>
    </p:spTree>
    <p:extLst>
      <p:ext uri="{BB962C8B-B14F-4D97-AF65-F5344CB8AC3E}">
        <p14:creationId xmlns:p14="http://schemas.microsoft.com/office/powerpoint/2010/main" val="2375962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5B178C-F27C-F271-002C-92DFB77A57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Throw typed errors in services; map to HTTP in filters if needed.</a:t>
            </a:r>
          </a:p>
          <a:p>
            <a:r>
              <a:rPr lang="en-IN" dirty="0"/>
              <a:t>@Catch(DomainError)</a:t>
            </a:r>
          </a:p>
          <a:p>
            <a:r>
              <a:rPr lang="en-IN" dirty="0"/>
              <a:t>export class </a:t>
            </a:r>
            <a:r>
              <a:rPr lang="en-IN" dirty="0" err="1"/>
              <a:t>DomainErrorFilter</a:t>
            </a:r>
            <a:r>
              <a:rPr lang="en-IN" dirty="0"/>
              <a:t> implements </a:t>
            </a:r>
            <a:r>
              <a:rPr lang="en-IN" dirty="0" err="1"/>
              <a:t>ExceptionFilter</a:t>
            </a:r>
            <a:r>
              <a:rPr lang="en-IN" dirty="0"/>
              <a:t> { ... }</a:t>
            </a:r>
          </a:p>
          <a:p>
            <a:r>
              <a:rPr lang="en-IN" dirty="0"/>
              <a:t>Standard error payload:</a:t>
            </a:r>
          </a:p>
          <a:p>
            <a:r>
              <a:rPr lang="en-IN" dirty="0"/>
              <a:t>{ "error": "</a:t>
            </a:r>
            <a:r>
              <a:rPr lang="en-IN" dirty="0" err="1"/>
              <a:t>ValidationError</a:t>
            </a:r>
            <a:r>
              <a:rPr lang="en-IN" dirty="0"/>
              <a:t>", "message": "...", "details": [{ "field": "email", "</a:t>
            </a:r>
            <a:r>
              <a:rPr lang="en-IN" dirty="0" err="1"/>
              <a:t>msg</a:t>
            </a:r>
            <a:r>
              <a:rPr lang="en-IN" dirty="0"/>
              <a:t>": "invalid" }] }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1BF882-7D97-0B92-C330-1ED4E1DA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&amp; response shape</a:t>
            </a:r>
          </a:p>
        </p:txBody>
      </p:sp>
    </p:spTree>
    <p:extLst>
      <p:ext uri="{BB962C8B-B14F-4D97-AF65-F5344CB8AC3E}">
        <p14:creationId xmlns:p14="http://schemas.microsoft.com/office/powerpoint/2010/main" val="877073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E9F4DB-452E-88CC-3C11-5E60758473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config/</a:t>
            </a:r>
          </a:p>
          <a:p>
            <a:r>
              <a:rPr lang="en-IN" dirty="0"/>
              <a:t>  </a:t>
            </a:r>
            <a:r>
              <a:rPr lang="en-IN" dirty="0" err="1"/>
              <a:t>app.config.ts</a:t>
            </a:r>
            <a:r>
              <a:rPr lang="en-IN" dirty="0"/>
              <a:t>      # returns { port, env }</a:t>
            </a:r>
          </a:p>
          <a:p>
            <a:r>
              <a:rPr lang="en-IN" dirty="0"/>
              <a:t>  </a:t>
            </a:r>
            <a:r>
              <a:rPr lang="en-IN" dirty="0" err="1"/>
              <a:t>db.config.ts</a:t>
            </a:r>
            <a:r>
              <a:rPr lang="en-IN" dirty="0"/>
              <a:t>       # returns { </a:t>
            </a:r>
            <a:r>
              <a:rPr lang="en-IN" dirty="0" err="1"/>
              <a:t>url</a:t>
            </a:r>
            <a:r>
              <a:rPr lang="en-IN" dirty="0"/>
              <a:t> }</a:t>
            </a:r>
          </a:p>
          <a:p>
            <a:r>
              <a:rPr lang="en-IN" dirty="0"/>
              <a:t>  </a:t>
            </a:r>
            <a:r>
              <a:rPr lang="en-IN" dirty="0" err="1"/>
              <a:t>validation.ts</a:t>
            </a:r>
            <a:r>
              <a:rPr lang="en-IN" dirty="0"/>
              <a:t>      # Joi schema</a:t>
            </a:r>
          </a:p>
          <a:p>
            <a:r>
              <a:rPr lang="en-IN" dirty="0"/>
              <a:t>Boot:</a:t>
            </a:r>
          </a:p>
          <a:p>
            <a:r>
              <a:rPr lang="en-IN" dirty="0" err="1"/>
              <a:t>ConfigModule.forRoot</a:t>
            </a:r>
            <a:r>
              <a:rPr lang="en-IN" dirty="0"/>
              <a:t>({ </a:t>
            </a:r>
            <a:r>
              <a:rPr lang="en-IN" dirty="0" err="1"/>
              <a:t>isGlobal</a:t>
            </a:r>
            <a:r>
              <a:rPr lang="en-IN" dirty="0"/>
              <a:t>: true, </a:t>
            </a:r>
            <a:r>
              <a:rPr lang="en-IN" dirty="0" err="1"/>
              <a:t>validationSchema</a:t>
            </a:r>
            <a:r>
              <a:rPr lang="en-IN" dirty="0"/>
              <a:t>: </a:t>
            </a:r>
            <a:r>
              <a:rPr lang="en-IN" dirty="0" err="1"/>
              <a:t>EnvSchema</a:t>
            </a:r>
            <a:r>
              <a:rPr lang="en-IN" dirty="0"/>
              <a:t> });</a:t>
            </a:r>
          </a:p>
          <a:p>
            <a:r>
              <a:rPr lang="en-IN" dirty="0"/>
              <a:t>.env files: .env, .</a:t>
            </a:r>
            <a:r>
              <a:rPr lang="en-IN" dirty="0" err="1"/>
              <a:t>env.local</a:t>
            </a:r>
            <a:r>
              <a:rPr lang="en-IN" dirty="0"/>
              <a:t>, .</a:t>
            </a:r>
            <a:r>
              <a:rPr lang="en-IN" dirty="0" err="1"/>
              <a:t>env.test</a:t>
            </a:r>
            <a:r>
              <a:rPr lang="en-IN" dirty="0"/>
              <a:t> (never commit real secrets).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27470-6DED-D073-93E3-F5DCF34C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 &amp; environments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1258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16AEA3-4CC0-5505-6B87-31572714FA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Prisma</a:t>
            </a:r>
            <a:r>
              <a:rPr lang="en-IN" dirty="0"/>
              <a:t>: </a:t>
            </a:r>
            <a:r>
              <a:rPr lang="en-IN" dirty="0" err="1"/>
              <a:t>prisma</a:t>
            </a:r>
            <a:r>
              <a:rPr lang="en-IN" dirty="0"/>
              <a:t>/</a:t>
            </a:r>
            <a:r>
              <a:rPr lang="en-IN" dirty="0" err="1"/>
              <a:t>schema.prisma</a:t>
            </a:r>
            <a:r>
              <a:rPr lang="en-IN" dirty="0"/>
              <a:t>; repositories wrap </a:t>
            </a:r>
            <a:r>
              <a:rPr lang="en-IN" dirty="0" err="1"/>
              <a:t>PrismaClient</a:t>
            </a:r>
            <a:r>
              <a:rPr lang="en-IN" dirty="0"/>
              <a:t>.</a:t>
            </a:r>
          </a:p>
          <a:p>
            <a:r>
              <a:rPr lang="en-IN" b="1" dirty="0" err="1"/>
              <a:t>TypeORM</a:t>
            </a:r>
            <a:r>
              <a:rPr lang="en-IN" dirty="0"/>
              <a:t>: entities/, migrations/, repositories/.</a:t>
            </a:r>
          </a:p>
          <a:p>
            <a:r>
              <a:rPr lang="en-IN" dirty="0"/>
              <a:t>Repositories expose domain-friendly methods (no ORM types leaking out).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3503B-97C2-E249-8136-856B71E2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layer conventions</a:t>
            </a:r>
          </a:p>
        </p:txBody>
      </p:sp>
    </p:spTree>
    <p:extLst>
      <p:ext uri="{BB962C8B-B14F-4D97-AF65-F5344CB8AC3E}">
        <p14:creationId xmlns:p14="http://schemas.microsoft.com/office/powerpoint/2010/main" val="3450071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707D84-046F-56B4-E9C5-302A82AA58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Guards</a:t>
            </a:r>
            <a:r>
              <a:rPr lang="en-IN" dirty="0"/>
              <a:t>: </a:t>
            </a:r>
            <a:r>
              <a:rPr lang="en-IN" dirty="0" err="1"/>
              <a:t>authz</a:t>
            </a:r>
            <a:r>
              <a:rPr lang="en-IN" dirty="0"/>
              <a:t> (JWT, roles) in common/guards.</a:t>
            </a:r>
          </a:p>
          <a:p>
            <a:r>
              <a:rPr lang="en-IN" b="1" dirty="0"/>
              <a:t>Interceptors</a:t>
            </a:r>
            <a:r>
              <a:rPr lang="en-IN" dirty="0"/>
              <a:t>: logging, caching, class-serializer.</a:t>
            </a:r>
          </a:p>
          <a:p>
            <a:r>
              <a:rPr lang="en-IN" b="1" dirty="0"/>
              <a:t>Filters</a:t>
            </a:r>
            <a:r>
              <a:rPr lang="en-IN" dirty="0"/>
              <a:t>: map domain/runtime errors to HTTP.</a:t>
            </a:r>
          </a:p>
          <a:p>
            <a:r>
              <a:rPr lang="en-IN" b="1" dirty="0"/>
              <a:t>Pipes</a:t>
            </a:r>
            <a:r>
              <a:rPr lang="en-IN" dirty="0"/>
              <a:t>: param parsing (</a:t>
            </a:r>
            <a:r>
              <a:rPr lang="en-IN" dirty="0" err="1"/>
              <a:t>ParseUUIDPipe</a:t>
            </a:r>
            <a:r>
              <a:rPr lang="en-IN" dirty="0"/>
              <a:t>), validation.</a:t>
            </a:r>
          </a:p>
          <a:p>
            <a:r>
              <a:rPr lang="en-IN" b="1" dirty="0"/>
              <a:t>Middleware</a:t>
            </a:r>
            <a:r>
              <a:rPr lang="en-IN" dirty="0"/>
              <a:t>: tracing IDs, raw access logs (pre-routing).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732AF-9FD9-D391-D6A2-7E718A95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Cross-cutting concerns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920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3D82CA-2BDB-3E99-B1D8-111DC4268D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 a request-scoped correlation ID (middleware).</a:t>
            </a:r>
          </a:p>
          <a:p>
            <a:r>
              <a:rPr lang="en-US" dirty="0"/>
              <a:t>Central logger (Winston/Pino) provider in shared-logging.</a:t>
            </a:r>
          </a:p>
          <a:p>
            <a:r>
              <a:rPr lang="en-US" dirty="0"/>
              <a:t>Optional: expose /health with @nestjs/terminus.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0BA5B-D0A0-604B-E8F9-F4F615B5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&amp; tracing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713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6F4F91-33EB-9AA4-3E12-940DB88F49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cfg</a:t>
            </a:r>
            <a:r>
              <a:rPr lang="en-IN" dirty="0"/>
              <a:t> = new </a:t>
            </a:r>
            <a:r>
              <a:rPr lang="en-IN" dirty="0" err="1"/>
              <a:t>DocumentBuilder</a:t>
            </a:r>
            <a:r>
              <a:rPr lang="en-IN" dirty="0"/>
              <a:t>().</a:t>
            </a:r>
            <a:r>
              <a:rPr lang="en-IN" dirty="0" err="1"/>
              <a:t>setTitle</a:t>
            </a:r>
            <a:r>
              <a:rPr lang="en-IN" dirty="0"/>
              <a:t>('Customer API').</a:t>
            </a:r>
            <a:r>
              <a:rPr lang="en-IN" dirty="0" err="1"/>
              <a:t>setVersion</a:t>
            </a:r>
            <a:r>
              <a:rPr lang="en-IN" dirty="0"/>
              <a:t>('v1').</a:t>
            </a:r>
            <a:r>
              <a:rPr lang="en-IN" dirty="0" err="1"/>
              <a:t>addBearerAuth</a:t>
            </a:r>
            <a:r>
              <a:rPr lang="en-IN" dirty="0"/>
              <a:t>().build();</a:t>
            </a:r>
          </a:p>
          <a:p>
            <a:r>
              <a:rPr lang="en-IN" dirty="0" err="1"/>
              <a:t>const</a:t>
            </a:r>
            <a:r>
              <a:rPr lang="en-IN" dirty="0"/>
              <a:t> doc = </a:t>
            </a:r>
            <a:r>
              <a:rPr lang="en-IN" dirty="0" err="1"/>
              <a:t>SwaggerModule.createDocument</a:t>
            </a:r>
            <a:r>
              <a:rPr lang="en-IN" dirty="0"/>
              <a:t>(app, </a:t>
            </a:r>
            <a:r>
              <a:rPr lang="en-IN" dirty="0" err="1"/>
              <a:t>cfg</a:t>
            </a:r>
            <a:r>
              <a:rPr lang="en-IN" dirty="0"/>
              <a:t>);</a:t>
            </a:r>
          </a:p>
          <a:p>
            <a:r>
              <a:rPr lang="en-IN" dirty="0" err="1"/>
              <a:t>SwaggerModule.setup</a:t>
            </a:r>
            <a:r>
              <a:rPr lang="en-IN" dirty="0"/>
              <a:t>('docs', app, doc);</a:t>
            </a:r>
          </a:p>
          <a:p>
            <a:r>
              <a:rPr lang="en-US" dirty="0"/>
              <a:t>Decorate DTOs with @ApiProperty when needed.</a:t>
            </a:r>
          </a:p>
          <a:p>
            <a:r>
              <a:rPr lang="en-US" dirty="0"/>
              <a:t>Hide internals with @ApiHideProperty.</a:t>
            </a:r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AC07B-ED2B-86B2-54EA-01C59D5F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 docs (Swagger)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7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397A06-05DF-9C89-3993-CAD43B77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TimeLine</a:t>
            </a:r>
          </a:p>
        </p:txBody>
      </p: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2FD8CF4C-1FE4-6970-B3D2-ECAE09E6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3" y="1676400"/>
            <a:ext cx="7010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295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97ABC2-2688-A579-6D38-0CFF567F89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src</a:t>
            </a:r>
            <a:r>
              <a:rPr lang="en-IN" dirty="0"/>
              <a:t>/</a:t>
            </a:r>
          </a:p>
          <a:p>
            <a:r>
              <a:rPr lang="en-IN" dirty="0"/>
              <a:t>  modules/users/...</a:t>
            </a:r>
          </a:p>
          <a:p>
            <a:r>
              <a:rPr lang="en-IN" dirty="0"/>
              <a:t>test/ or __tests__/</a:t>
            </a:r>
          </a:p>
          <a:p>
            <a:r>
              <a:rPr lang="en-IN" dirty="0"/>
              <a:t>  </a:t>
            </a:r>
            <a:r>
              <a:rPr lang="en-IN" dirty="0" err="1"/>
              <a:t>users.controller.spec.ts</a:t>
            </a:r>
            <a:endParaRPr lang="en-IN" dirty="0"/>
          </a:p>
          <a:p>
            <a:r>
              <a:rPr lang="en-IN" dirty="0"/>
              <a:t>  </a:t>
            </a:r>
            <a:r>
              <a:rPr lang="en-IN" dirty="0" err="1"/>
              <a:t>users.service.spec.ts</a:t>
            </a:r>
            <a:endParaRPr lang="en-IN" dirty="0"/>
          </a:p>
          <a:p>
            <a:r>
              <a:rPr lang="en-IN" dirty="0"/>
              <a:t>Unit: mock external deps (DB, HTTP).</a:t>
            </a:r>
          </a:p>
          <a:p>
            <a:r>
              <a:rPr lang="en-IN" dirty="0"/>
              <a:t>E2E: </a:t>
            </a:r>
            <a:r>
              <a:rPr lang="en-IN" dirty="0" err="1"/>
              <a:t>supertest</a:t>
            </a:r>
            <a:r>
              <a:rPr lang="en-IN" dirty="0"/>
              <a:t> with </a:t>
            </a:r>
            <a:r>
              <a:rPr lang="en-IN" dirty="0" err="1"/>
              <a:t>app.init</a:t>
            </a:r>
            <a:r>
              <a:rPr lang="en-IN" dirty="0"/>
              <a:t>() (no listen()).</a:t>
            </a:r>
          </a:p>
          <a:p>
            <a:r>
              <a:rPr lang="en-IN" dirty="0" err="1"/>
              <a:t>Nx</a:t>
            </a:r>
            <a:r>
              <a:rPr lang="en-IN" dirty="0"/>
              <a:t>: </a:t>
            </a:r>
            <a:r>
              <a:rPr lang="en-IN" dirty="0" err="1"/>
              <a:t>nx</a:t>
            </a:r>
            <a:r>
              <a:rPr lang="en-IN" dirty="0"/>
              <a:t> test &lt;project&gt;, </a:t>
            </a:r>
            <a:r>
              <a:rPr lang="en-IN" dirty="0" err="1"/>
              <a:t>nx</a:t>
            </a:r>
            <a:r>
              <a:rPr lang="en-IN" dirty="0"/>
              <a:t> </a:t>
            </a:r>
            <a:r>
              <a:rPr lang="en-IN" dirty="0" err="1"/>
              <a:t>affected:test</a:t>
            </a:r>
            <a:r>
              <a:rPr lang="en-IN" dirty="0"/>
              <a:t>, coverage per project.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43EA6-4191-8598-92A9-50737A3B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layout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5405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A274FD-0175-F076-EA40-8D204EAE08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 err="1"/>
              <a:t>ESLint</a:t>
            </a:r>
            <a:r>
              <a:rPr lang="en-IN" dirty="0"/>
              <a:t> + Prettier; strict TS ("strict": true).</a:t>
            </a:r>
          </a:p>
          <a:p>
            <a:r>
              <a:rPr lang="en-IN" dirty="0"/>
              <a:t>Commit messages: Conventional Commits (feat:, fix:, chore:).</a:t>
            </a:r>
          </a:p>
          <a:p>
            <a:r>
              <a:rPr lang="en-IN" dirty="0"/>
              <a:t>Enforce import paths with </a:t>
            </a:r>
            <a:r>
              <a:rPr lang="en-IN" dirty="0" err="1"/>
              <a:t>tsconfig</a:t>
            </a:r>
            <a:r>
              <a:rPr lang="en-IN" dirty="0"/>
              <a:t> paths (@app/..., @shared/...).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B54DA0-81FA-65C9-288F-981214BAB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Git, lint &amp; formatting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4511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5E9C08-9174-0682-C89B-9DE7E269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Typical feature files (example)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F2280-2255-2A34-9A0C-9DDD4BE3C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73467"/>
            <a:ext cx="5486400" cy="47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78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C2D76-68FD-F0E8-4F67-ED16C1A1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Minimal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619E2-7C27-5751-DCEA-4C5CC992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86000"/>
            <a:ext cx="648793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3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1E160-1B34-AD00-0852-4B586C0C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18E56F-C948-1FE7-97D0-7EEF4F75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Minimal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23156-75A9-5DA3-4AB6-CD9FD4B9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33524"/>
            <a:ext cx="7959402" cy="2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1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C1770F-5272-31D3-FADE-3D903C3E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Minimal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43555-D7C8-12D1-4052-7DA00876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545358"/>
            <a:ext cx="6809504" cy="217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0D3788-6462-8CA5-B1FF-DED10A9BEE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Turn on versioning in </a:t>
            </a:r>
            <a:r>
              <a:rPr lang="en-US" dirty="0" err="1"/>
              <a:t>main.ts</a:t>
            </a:r>
            <a:r>
              <a:rPr lang="en-US" dirty="0"/>
              <a:t> and route under /v1.</a:t>
            </a:r>
          </a:p>
          <a:p>
            <a:r>
              <a:rPr lang="en-US" dirty="0"/>
              <a:t>Use @ApiDeprecated() on endpoints being phased out.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174C3F-E936-D8EE-AE32-44262E32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Versioning &amp; deprecation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035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06686C-D436-E617-3D2A-F33C1A2E9DD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Generate libraries for shared concerns:</a:t>
            </a:r>
          </a:p>
          <a:p>
            <a:pPr lvl="1"/>
            <a:r>
              <a:rPr lang="en-US" dirty="0" err="1"/>
              <a:t>nx</a:t>
            </a:r>
            <a:r>
              <a:rPr lang="en-US" dirty="0"/>
              <a:t> g @nx/js:lib shared-</a:t>
            </a:r>
            <a:r>
              <a:rPr lang="en-US" dirty="0" err="1"/>
              <a:t>dtos</a:t>
            </a:r>
            <a:endParaRPr lang="en-US" dirty="0"/>
          </a:p>
          <a:p>
            <a:pPr lvl="1"/>
            <a:r>
              <a:rPr lang="en-US" dirty="0" err="1"/>
              <a:t>nx</a:t>
            </a:r>
            <a:r>
              <a:rPr lang="en-US" dirty="0"/>
              <a:t> g @nx/js:lib shared-auth</a:t>
            </a:r>
          </a:p>
          <a:p>
            <a:pPr lvl="1"/>
            <a:r>
              <a:rPr lang="en-US" dirty="0"/>
              <a:t>Visualize deps: </a:t>
            </a:r>
            <a:r>
              <a:rPr lang="en-US" dirty="0" err="1"/>
              <a:t>nx</a:t>
            </a:r>
            <a:r>
              <a:rPr lang="en-US" dirty="0"/>
              <a:t> graph.</a:t>
            </a:r>
          </a:p>
          <a:p>
            <a:pPr lvl="1"/>
            <a:r>
              <a:rPr lang="en-US" dirty="0"/>
              <a:t>Affected commands in CI: </a:t>
            </a:r>
            <a:r>
              <a:rPr lang="en-US" dirty="0" err="1"/>
              <a:t>nx</a:t>
            </a:r>
            <a:r>
              <a:rPr lang="en-US" dirty="0"/>
              <a:t> </a:t>
            </a:r>
            <a:r>
              <a:rPr lang="en-US" dirty="0" err="1"/>
              <a:t>affected:build</a:t>
            </a:r>
            <a:r>
              <a:rPr lang="en-US" dirty="0"/>
              <a:t>, </a:t>
            </a:r>
            <a:r>
              <a:rPr lang="en-US" dirty="0" err="1"/>
              <a:t>nx</a:t>
            </a:r>
            <a:r>
              <a:rPr lang="en-US" dirty="0"/>
              <a:t> </a:t>
            </a:r>
            <a:r>
              <a:rPr lang="en-US" dirty="0" err="1"/>
              <a:t>affected:test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836DEF-E78A-AEDB-22FB-F750C0FA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Nx</a:t>
            </a:r>
            <a:r>
              <a:rPr lang="en-IN" dirty="0"/>
              <a:t>-specific tips</a:t>
            </a:r>
          </a:p>
        </p:txBody>
      </p:sp>
    </p:spTree>
    <p:extLst>
      <p:ext uri="{BB962C8B-B14F-4D97-AF65-F5344CB8AC3E}">
        <p14:creationId xmlns:p14="http://schemas.microsoft.com/office/powerpoint/2010/main" val="4174844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8DA6E9-D9FB-E135-DAE8-E6E9792C1C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Install from </a:t>
            </a:r>
            <a:r>
              <a:rPr lang="en-US" dirty="0" err="1"/>
              <a:t>ws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@nestjs/swagger swagger-</a:t>
            </a:r>
            <a:r>
              <a:rPr lang="en-US" dirty="0" err="1"/>
              <a:t>ui</a:t>
            </a:r>
            <a:r>
              <a:rPr lang="en-US" dirty="0"/>
              <a:t>-express class-validator class-transformer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88298-4F77-C698-1807-43663031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Swagger Library</a:t>
            </a:r>
          </a:p>
        </p:txBody>
      </p:sp>
    </p:spTree>
    <p:extLst>
      <p:ext uri="{BB962C8B-B14F-4D97-AF65-F5344CB8AC3E}">
        <p14:creationId xmlns:p14="http://schemas.microsoft.com/office/powerpoint/2010/main" val="34011933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89F7A9-F272-F9B0-C453-757F4B26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Swagger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55F73-4C26-0B66-E9F2-12C8A0091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33" t="60666" r="9167" b="10000"/>
          <a:stretch>
            <a:fillRect/>
          </a:stretch>
        </p:blipFill>
        <p:spPr>
          <a:xfrm>
            <a:off x="685800" y="1711619"/>
            <a:ext cx="7564582" cy="213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225953-4AE2-E9E4-10B1-9E6CA9DA3D2C}"/>
              </a:ext>
            </a:extLst>
          </p:cNvPr>
          <p:cNvSpPr txBox="1"/>
          <p:nvPr/>
        </p:nvSpPr>
        <p:spPr>
          <a:xfrm>
            <a:off x="1377215" y="1257339"/>
            <a:ext cx="483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Port=3005 &amp;&amp; </a:t>
            </a:r>
            <a:r>
              <a:rPr lang="en-IN" dirty="0" err="1"/>
              <a:t>npx</a:t>
            </a:r>
            <a:r>
              <a:rPr lang="en-IN" dirty="0"/>
              <a:t> </a:t>
            </a:r>
            <a:r>
              <a:rPr lang="en-IN" dirty="0" err="1"/>
              <a:t>nx</a:t>
            </a:r>
            <a:r>
              <a:rPr lang="en-IN" dirty="0"/>
              <a:t> serve customer-</a:t>
            </a:r>
            <a:r>
              <a:rPr lang="en-IN" dirty="0" err="1"/>
              <a:t>api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AAABD-772D-3B23-4173-FECA4BCF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166" t="43334" r="15000" b="10000"/>
          <a:stretch>
            <a:fillRect/>
          </a:stretch>
        </p:blipFill>
        <p:spPr>
          <a:xfrm>
            <a:off x="685800" y="3930167"/>
            <a:ext cx="7564582" cy="28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E5E6C7-5786-CB0C-9FF7-E3F9FDE0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Why teams choose </a:t>
            </a:r>
            <a:r>
              <a:rPr lang="en-IN" dirty="0" err="1"/>
              <a:t>NestJS</a:t>
            </a:r>
            <a:endParaRPr lang="en-IN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EF73EDE-D7FD-904F-E1E0-AF4FDACEBEC0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22005022"/>
              </p:ext>
            </p:extLst>
          </p:nvPr>
        </p:nvGraphicFramePr>
        <p:xfrm>
          <a:off x="0" y="1381125"/>
          <a:ext cx="8228013" cy="4824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8921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65B8C-EA29-B5DA-E91B-49C8C18E4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99244C-0262-9A11-29B6-C2B71512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Swagger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EFAFE-C778-5775-A1A5-1723B3B6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01" t="50000" r="4166" b="8667"/>
          <a:stretch>
            <a:fillRect/>
          </a:stretch>
        </p:blipFill>
        <p:spPr>
          <a:xfrm>
            <a:off x="670937" y="2330116"/>
            <a:ext cx="796167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8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A191E8-028F-6738-999C-4DAC6C963AE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Install</a:t>
            </a:r>
          </a:p>
          <a:p>
            <a:r>
              <a:rPr lang="en-IN" dirty="0"/>
              <a:t>npm </a:t>
            </a:r>
            <a:r>
              <a:rPr lang="en-IN" dirty="0" err="1"/>
              <a:t>i</a:t>
            </a:r>
            <a:r>
              <a:rPr lang="en-IN" dirty="0"/>
              <a:t> @nestjs/typeorm </a:t>
            </a:r>
            <a:r>
              <a:rPr lang="en-IN" dirty="0" err="1"/>
              <a:t>typeorm</a:t>
            </a:r>
            <a:r>
              <a:rPr lang="en-IN" dirty="0"/>
              <a:t> </a:t>
            </a:r>
            <a:r>
              <a:rPr lang="en-IN" dirty="0" err="1"/>
              <a:t>pg</a:t>
            </a:r>
            <a:r>
              <a:rPr lang="en-IN" dirty="0"/>
              <a:t> class-validator class-transformer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D7670-4B82-3DF7-3F16-1CF73232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ORM Postgres</a:t>
            </a:r>
          </a:p>
        </p:txBody>
      </p:sp>
    </p:spTree>
    <p:extLst>
      <p:ext uri="{BB962C8B-B14F-4D97-AF65-F5344CB8AC3E}">
        <p14:creationId xmlns:p14="http://schemas.microsoft.com/office/powerpoint/2010/main" val="2363637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11383E-859D-E86F-B49F-214C8FC3236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F2CB98-7E92-1BA0-75F3-A3E6E1F6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Intro to </a:t>
            </a:r>
            <a:r>
              <a:rPr lang="en-US" dirty="0" err="1"/>
              <a:t>Typia</a:t>
            </a:r>
            <a:r>
              <a:rPr lang="en-US" dirty="0"/>
              <a:t> (</a:t>
            </a:r>
            <a:r>
              <a:rPr lang="en-US" dirty="0" err="1"/>
              <a:t>typia.validate</a:t>
            </a:r>
            <a:r>
              <a:rPr lang="en-US" dirty="0"/>
              <a:t>()) for runtime type safety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24737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88DF45-C656-8337-D443-F16C1CC178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@nestjs/mongoose mongoose</a:t>
            </a:r>
          </a:p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class-validator class-transformer</a:t>
            </a:r>
          </a:p>
          <a:p>
            <a:r>
              <a:rPr lang="en-IN" dirty="0"/>
              <a:t>npm </a:t>
            </a:r>
            <a:r>
              <a:rPr lang="en-IN" dirty="0" err="1"/>
              <a:t>i</a:t>
            </a:r>
            <a:r>
              <a:rPr lang="en-IN" dirty="0"/>
              <a:t> </a:t>
            </a:r>
            <a:r>
              <a:rPr lang="en-IN" dirty="0" err="1"/>
              <a:t>dotenv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367DB2-BEE6-8C7E-2CA1-2B3236E4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 Packages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262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E72CD-A829-8815-7572-B1B6D0CEDD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Jest is a </a:t>
            </a:r>
            <a:r>
              <a:rPr lang="en-US" b="1" dirty="0"/>
              <a:t>JavaScript testing framework</a:t>
            </a:r>
            <a:r>
              <a:rPr lang="en-US" dirty="0"/>
              <a:t> commonly used for testing Node.js, TypeScript, and React applications. </a:t>
            </a:r>
          </a:p>
          <a:p>
            <a:r>
              <a:rPr lang="en-US" dirty="0"/>
              <a:t>It’s fast, simple to set up, and works well with frameworks like </a:t>
            </a:r>
            <a:r>
              <a:rPr lang="en-US" b="1" dirty="0" err="1"/>
              <a:t>NestJS</a:t>
            </a:r>
            <a:r>
              <a:rPr lang="en-US" b="1" dirty="0"/>
              <a:t>, Express, or React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966CA-A3BA-F8D4-DF70-6C65A2AB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Jest Unit Testing</a:t>
            </a:r>
          </a:p>
        </p:txBody>
      </p:sp>
    </p:spTree>
    <p:extLst>
      <p:ext uri="{BB962C8B-B14F-4D97-AF65-F5344CB8AC3E}">
        <p14:creationId xmlns:p14="http://schemas.microsoft.com/office/powerpoint/2010/main" val="9995332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B3186B-DED0-CDF6-7B47-15B267B22E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For a </a:t>
            </a:r>
            <a:r>
              <a:rPr lang="en-IN" b="1" dirty="0"/>
              <a:t>Node.js / TypeScript</a:t>
            </a:r>
            <a:r>
              <a:rPr lang="en-IN" dirty="0"/>
              <a:t> project:</a:t>
            </a:r>
          </a:p>
          <a:p>
            <a:r>
              <a:rPr lang="en-IN" dirty="0"/>
              <a:t>npm install --save-dev jest </a:t>
            </a:r>
            <a:r>
              <a:rPr lang="en-IN" dirty="0" err="1"/>
              <a:t>ts</a:t>
            </a:r>
            <a:r>
              <a:rPr lang="en-IN" dirty="0"/>
              <a:t>-jest @types/jest</a:t>
            </a:r>
          </a:p>
          <a:p>
            <a:r>
              <a:rPr lang="en-IN" dirty="0"/>
              <a:t>From Project Folder</a:t>
            </a:r>
          </a:p>
          <a:p>
            <a:r>
              <a:rPr lang="en-IN" dirty="0"/>
              <a:t>npm </a:t>
            </a:r>
            <a:r>
              <a:rPr lang="en-IN" dirty="0" err="1"/>
              <a:t>i</a:t>
            </a:r>
            <a:r>
              <a:rPr lang="en-IN" dirty="0"/>
              <a:t> --save-dev @types/jest</a:t>
            </a:r>
          </a:p>
          <a:p>
            <a:r>
              <a:rPr lang="en-IN" dirty="0"/>
              <a:t>Initialize Jest config:</a:t>
            </a:r>
          </a:p>
          <a:p>
            <a:r>
              <a:rPr lang="en-IN" dirty="0" err="1">
                <a:highlight>
                  <a:srgbClr val="FFFF00"/>
                </a:highlight>
              </a:rPr>
              <a:t>npx</a:t>
            </a:r>
            <a:r>
              <a:rPr lang="en-IN" dirty="0">
                <a:highlight>
                  <a:srgbClr val="FFFF00"/>
                </a:highlight>
              </a:rPr>
              <a:t> create-jest </a:t>
            </a:r>
          </a:p>
          <a:p>
            <a:r>
              <a:rPr lang="en-US" b="1" dirty="0">
                <a:highlight>
                  <a:srgbClr val="FFFF00"/>
                </a:highlight>
              </a:rPr>
              <a:t>When prompted: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This will start an </a:t>
            </a:r>
            <a:r>
              <a:rPr lang="en-US" b="1" dirty="0">
                <a:highlight>
                  <a:srgbClr val="FFFF00"/>
                </a:highlight>
              </a:rPr>
              <a:t>interactive setup</a:t>
            </a:r>
            <a:r>
              <a:rPr lang="en-US" dirty="0">
                <a:highlight>
                  <a:srgbClr val="FFFF00"/>
                </a:highlight>
              </a:rPr>
              <a:t> similar to the old --</a:t>
            </a:r>
            <a:r>
              <a:rPr lang="en-US" dirty="0" err="1">
                <a:highlight>
                  <a:srgbClr val="FFFF00"/>
                </a:highlight>
              </a:rPr>
              <a:t>init</a:t>
            </a:r>
            <a:r>
              <a:rPr lang="en-US" dirty="0">
                <a:highlight>
                  <a:srgbClr val="FFFF00"/>
                </a:highlight>
              </a:rPr>
              <a:t>, asking questions like:</a:t>
            </a:r>
          </a:p>
          <a:p>
            <a:r>
              <a:rPr lang="en-US" dirty="0">
                <a:highlight>
                  <a:srgbClr val="FFFF00"/>
                </a:highlight>
              </a:rPr>
              <a:t>✔ Would you like to use Typescript for the configuration file? … yes</a:t>
            </a:r>
          </a:p>
          <a:p>
            <a:r>
              <a:rPr lang="en-US" dirty="0">
                <a:highlight>
                  <a:srgbClr val="FFFF00"/>
                </a:highlight>
              </a:rPr>
              <a:t>✔ Choose the test environment that will be used for testing › node</a:t>
            </a:r>
          </a:p>
          <a:p>
            <a:r>
              <a:rPr lang="en-US" dirty="0">
                <a:highlight>
                  <a:srgbClr val="FFFF00"/>
                </a:highlight>
              </a:rPr>
              <a:t>✔ Do you want Jest to add coverage reports? … yes</a:t>
            </a:r>
          </a:p>
          <a:p>
            <a:r>
              <a:rPr lang="en-US" dirty="0">
                <a:highlight>
                  <a:srgbClr val="FFFF00"/>
                </a:highlight>
              </a:rPr>
              <a:t>✔ Automatically clear mock calls, instances, contexts and results before every test? … yes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E6549-C524-689D-1746-E3FB871E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Install Jest</a:t>
            </a:r>
          </a:p>
        </p:txBody>
      </p:sp>
    </p:spTree>
    <p:extLst>
      <p:ext uri="{BB962C8B-B14F-4D97-AF65-F5344CB8AC3E}">
        <p14:creationId xmlns:p14="http://schemas.microsoft.com/office/powerpoint/2010/main" val="1677164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8AC5B4-EC76-05A2-FAB3-132E66A8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Jest 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C03B9-EEE3-FFCE-7C57-9BC44F0E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00" t="54000" r="31667" b="15333"/>
          <a:stretch>
            <a:fillRect/>
          </a:stretch>
        </p:blipFill>
        <p:spPr>
          <a:xfrm>
            <a:off x="434566" y="1752600"/>
            <a:ext cx="797780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760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0C83AA-A035-0582-410D-637507DF5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In </a:t>
            </a:r>
            <a:r>
              <a:rPr lang="en-IN" dirty="0" err="1"/>
              <a:t>jest.config.ts</a:t>
            </a:r>
            <a:r>
              <a:rPr lang="en-IN" dirty="0"/>
              <a:t>:</a:t>
            </a:r>
          </a:p>
          <a:p>
            <a:r>
              <a:rPr lang="en-IN" dirty="0"/>
              <a:t>Import type { Config } from 'jest';</a:t>
            </a:r>
          </a:p>
          <a:p>
            <a:r>
              <a:rPr lang="en-IN" dirty="0" err="1"/>
              <a:t>const</a:t>
            </a:r>
            <a:r>
              <a:rPr lang="en-IN" dirty="0"/>
              <a:t> config: Config = {</a:t>
            </a:r>
          </a:p>
          <a:p>
            <a:r>
              <a:rPr lang="en-IN" dirty="0"/>
              <a:t>  preset: '</a:t>
            </a:r>
            <a:r>
              <a:rPr lang="en-IN" dirty="0" err="1"/>
              <a:t>ts</a:t>
            </a:r>
            <a:r>
              <a:rPr lang="en-IN" dirty="0"/>
              <a:t>-jest',</a:t>
            </a:r>
          </a:p>
          <a:p>
            <a:r>
              <a:rPr lang="en-IN" dirty="0"/>
              <a:t>  </a:t>
            </a:r>
            <a:r>
              <a:rPr lang="en-IN" dirty="0" err="1"/>
              <a:t>testEnvironment</a:t>
            </a:r>
            <a:r>
              <a:rPr lang="en-IN" dirty="0"/>
              <a:t>: 'node',</a:t>
            </a:r>
          </a:p>
          <a:p>
            <a:r>
              <a:rPr lang="en-IN" dirty="0"/>
              <a:t>  </a:t>
            </a:r>
            <a:r>
              <a:rPr lang="en-IN" dirty="0" err="1"/>
              <a:t>moduleFileExtensions</a:t>
            </a:r>
            <a:r>
              <a:rPr lang="en-IN" dirty="0"/>
              <a:t>: ['</a:t>
            </a:r>
            <a:r>
              <a:rPr lang="en-IN" dirty="0" err="1"/>
              <a:t>ts</a:t>
            </a:r>
            <a:r>
              <a:rPr lang="en-IN" dirty="0"/>
              <a:t>', '</a:t>
            </a:r>
            <a:r>
              <a:rPr lang="en-IN" dirty="0" err="1"/>
              <a:t>js</a:t>
            </a:r>
            <a:r>
              <a:rPr lang="en-IN" dirty="0"/>
              <a:t>', '</a:t>
            </a:r>
            <a:r>
              <a:rPr lang="en-IN" dirty="0" err="1"/>
              <a:t>json</a:t>
            </a:r>
            <a:r>
              <a:rPr lang="en-IN" dirty="0"/>
              <a:t>'],</a:t>
            </a:r>
          </a:p>
          <a:p>
            <a:r>
              <a:rPr lang="en-IN" dirty="0"/>
              <a:t> // </a:t>
            </a:r>
            <a:r>
              <a:rPr lang="en-IN" dirty="0" err="1"/>
              <a:t>rootDir</a:t>
            </a:r>
            <a:r>
              <a:rPr lang="en-IN" dirty="0"/>
              <a:t>: '</a:t>
            </a:r>
            <a:r>
              <a:rPr lang="en-IN" dirty="0" err="1"/>
              <a:t>src</a:t>
            </a:r>
            <a:r>
              <a:rPr lang="en-IN" dirty="0"/>
              <a:t>',</a:t>
            </a:r>
          </a:p>
          <a:p>
            <a:r>
              <a:rPr lang="en-IN" dirty="0"/>
              <a:t>  </a:t>
            </a:r>
            <a:r>
              <a:rPr lang="en-IN" dirty="0" err="1"/>
              <a:t>testRegex</a:t>
            </a:r>
            <a:r>
              <a:rPr lang="en-IN" dirty="0"/>
              <a:t>: '.*\\.spec\\.</a:t>
            </a:r>
            <a:r>
              <a:rPr lang="en-IN" dirty="0" err="1"/>
              <a:t>ts</a:t>
            </a:r>
            <a:r>
              <a:rPr lang="en-IN" dirty="0"/>
              <a:t>$', // files ending in .</a:t>
            </a:r>
            <a:r>
              <a:rPr lang="en-IN" dirty="0" err="1"/>
              <a:t>spec.ts</a:t>
            </a:r>
            <a:endParaRPr lang="en-IN" dirty="0"/>
          </a:p>
          <a:p>
            <a:r>
              <a:rPr lang="en-IN" dirty="0"/>
              <a:t>  </a:t>
            </a:r>
            <a:r>
              <a:rPr lang="en-IN" dirty="0" err="1"/>
              <a:t>collectCoverage</a:t>
            </a:r>
            <a:r>
              <a:rPr lang="en-IN" dirty="0"/>
              <a:t>: true,</a:t>
            </a:r>
          </a:p>
          <a:p>
            <a:r>
              <a:rPr lang="en-IN" dirty="0"/>
              <a:t>  </a:t>
            </a:r>
            <a:r>
              <a:rPr lang="en-IN" dirty="0" err="1"/>
              <a:t>coverageDirectory</a:t>
            </a:r>
            <a:r>
              <a:rPr lang="en-IN" dirty="0"/>
              <a:t>: '../coverage',</a:t>
            </a:r>
          </a:p>
          <a:p>
            <a:r>
              <a:rPr lang="en-IN" dirty="0"/>
              <a:t>};</a:t>
            </a:r>
          </a:p>
          <a:p>
            <a:endParaRPr lang="en-IN" dirty="0"/>
          </a:p>
          <a:p>
            <a:r>
              <a:rPr lang="en-IN" dirty="0"/>
              <a:t>export default config;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60DE6C-26F3-E3B3-A342-41D6359D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Configure Jest (TypeScript Example)</a:t>
            </a:r>
          </a:p>
        </p:txBody>
      </p:sp>
    </p:spTree>
    <p:extLst>
      <p:ext uri="{BB962C8B-B14F-4D97-AF65-F5344CB8AC3E}">
        <p14:creationId xmlns:p14="http://schemas.microsoft.com/office/powerpoint/2010/main" val="16547234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6C550-2029-8346-FA6D-64050F9D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Jest Syntax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B712D0-91D6-7838-5BF0-C03B2425A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74832"/>
              </p:ext>
            </p:extLst>
          </p:nvPr>
        </p:nvGraphicFramePr>
        <p:xfrm>
          <a:off x="195714" y="1460817"/>
          <a:ext cx="8228012" cy="14630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1982901849"/>
                    </a:ext>
                  </a:extLst>
                </a:gridCol>
                <a:gridCol w="5408612">
                  <a:extLst>
                    <a:ext uri="{9D8B030D-6E8A-4147-A177-3AD203B41FA5}">
                      <a16:colId xmlns:a16="http://schemas.microsoft.com/office/drawing/2014/main" val="23461291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9550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describe()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Groups related tests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7694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it() or test()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Defines a single test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0467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expect()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Asserts the expected 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0566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E1861BD-39CB-4E09-270A-5170F9F8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352800"/>
            <a:ext cx="588498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605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744F47-6035-BD33-8A17-341E0BFE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Jest Matchers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12E427-3B21-DE67-18A3-B34B2576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66154"/>
              </p:ext>
            </p:extLst>
          </p:nvPr>
        </p:nvGraphicFramePr>
        <p:xfrm>
          <a:off x="457200" y="1507330"/>
          <a:ext cx="8228013" cy="481727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976336059"/>
                    </a:ext>
                  </a:extLst>
                </a:gridCol>
                <a:gridCol w="3199342">
                  <a:extLst>
                    <a:ext uri="{9D8B030D-6E8A-4147-A177-3AD203B41FA5}">
                      <a16:colId xmlns:a16="http://schemas.microsoft.com/office/drawing/2014/main" val="2679564976"/>
                    </a:ext>
                  </a:extLst>
                </a:gridCol>
                <a:gridCol w="2742671">
                  <a:extLst>
                    <a:ext uri="{9D8B030D-6E8A-4147-A177-3AD203B41FA5}">
                      <a16:colId xmlns:a16="http://schemas.microsoft.com/office/drawing/2014/main" val="1084699334"/>
                    </a:ext>
                  </a:extLst>
                </a:gridCol>
              </a:tblGrid>
              <a:tr h="409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Matcher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947776"/>
                  </a:ext>
                </a:extLst>
              </a:tr>
              <a:tr h="409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.toBe()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expect(a).toBe(5)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Exact value (===)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692671"/>
                  </a:ext>
                </a:extLst>
              </a:tr>
              <a:tr h="717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.toEqual()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expect(obj).toEqual({a:1})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Deep equality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899228"/>
                  </a:ext>
                </a:extLst>
              </a:tr>
              <a:tr h="717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.toBeTruthy() / .toBeFalsy()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Boolean checks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1594919"/>
                  </a:ext>
                </a:extLst>
              </a:tr>
              <a:tr h="717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.toContain()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expect(array).toContain(3)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Array or string includes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17618"/>
                  </a:ext>
                </a:extLst>
              </a:tr>
              <a:tr h="717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.toHaveLength()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expect(arr).toHaveLength(3)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Length check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37831"/>
                  </a:ext>
                </a:extLst>
              </a:tr>
              <a:tr h="4099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.toThrow()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expect(fn).toThrow()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Error handling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774422"/>
                  </a:ext>
                </a:extLst>
              </a:tr>
              <a:tr h="7174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.toBeCalledWith()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expect(mockFn).toBeCalledWith(arg)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Mock call check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00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38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69F40-E8E4-AFD0-4C91-2505918D3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BE361-DF05-128F-E44B-A0D3A4C2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teams choose </a:t>
            </a:r>
            <a:r>
              <a:rPr lang="en-IN" dirty="0" err="1"/>
              <a:t>NestJS</a:t>
            </a:r>
            <a:endParaRPr lang="en-IN" dirty="0"/>
          </a:p>
        </p:txBody>
      </p:sp>
      <p:pic>
        <p:nvPicPr>
          <p:cNvPr id="12290" name="Picture 2" descr="Why use Nest.JS">
            <a:extLst>
              <a:ext uri="{FF2B5EF4-FFF2-40B4-BE49-F238E27FC236}">
                <a16:creationId xmlns:a16="http://schemas.microsoft.com/office/drawing/2014/main" id="{5E5E5F1E-DC3F-F25B-26A9-E86104B8C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13042" r="5463" b="7715"/>
          <a:stretch>
            <a:fillRect/>
          </a:stretch>
        </p:blipFill>
        <p:spPr bwMode="auto">
          <a:xfrm>
            <a:off x="1447799" y="1600200"/>
            <a:ext cx="598986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8851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9BE5B-3DA0-2DB7-48A7-2658CBF4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45C21D-3A08-C7BD-B1C6-8E98A5F0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. Common Jest Matchers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B84623-71AC-4A0B-B371-35178924C131}"/>
              </a:ext>
            </a:extLst>
          </p:cNvPr>
          <p:cNvGraphicFramePr>
            <a:graphicFrameLocks noGrp="1"/>
          </p:cNvGraphicFramePr>
          <p:nvPr/>
        </p:nvGraphicFramePr>
        <p:xfrm>
          <a:off x="449659" y="1981200"/>
          <a:ext cx="8228012" cy="25603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55541">
                  <a:extLst>
                    <a:ext uri="{9D8B030D-6E8A-4147-A177-3AD203B41FA5}">
                      <a16:colId xmlns:a16="http://schemas.microsoft.com/office/drawing/2014/main" val="1958701314"/>
                    </a:ext>
                  </a:extLst>
                </a:gridCol>
                <a:gridCol w="5172471">
                  <a:extLst>
                    <a:ext uri="{9D8B030D-6E8A-4147-A177-3AD203B41FA5}">
                      <a16:colId xmlns:a16="http://schemas.microsoft.com/office/drawing/2014/main" val="39150202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Matcher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0753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toBe(value)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Compare primitive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1950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toEqual(obj)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Deep object comparison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6023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toBeNull()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Check 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84877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toBeDefined()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Check defined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223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toContain(item)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Array or string includes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2170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toThrow()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Function throws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4567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1403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F06455-4A6D-6FF3-98BB-55D01A6CA9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✅ Step 1: Import </a:t>
            </a:r>
            <a:r>
              <a:rPr lang="en-IN" b="1" dirty="0" err="1"/>
              <a:t>TestingModule</a:t>
            </a:r>
            <a:endParaRPr lang="en-IN" b="1" dirty="0"/>
          </a:p>
          <a:p>
            <a:r>
              <a:rPr lang="en-IN" dirty="0"/>
              <a:t>import { Test, </a:t>
            </a:r>
            <a:r>
              <a:rPr lang="en-IN" dirty="0" err="1"/>
              <a:t>TestingModule</a:t>
            </a:r>
            <a:r>
              <a:rPr lang="en-IN" dirty="0"/>
              <a:t> } from '@</a:t>
            </a:r>
            <a:r>
              <a:rPr lang="en-IN" dirty="0" err="1"/>
              <a:t>nestjs</a:t>
            </a:r>
            <a:r>
              <a:rPr lang="en-IN" dirty="0"/>
              <a:t>/testing';</a:t>
            </a:r>
          </a:p>
          <a:p>
            <a:r>
              <a:rPr lang="en-IN" dirty="0"/>
              <a:t>import { </a:t>
            </a:r>
            <a:r>
              <a:rPr lang="en-IN" dirty="0" err="1"/>
              <a:t>CustomersController</a:t>
            </a:r>
            <a:r>
              <a:rPr lang="en-IN" dirty="0"/>
              <a:t> } from './</a:t>
            </a:r>
            <a:r>
              <a:rPr lang="en-IN" dirty="0" err="1"/>
              <a:t>customers.controller</a:t>
            </a:r>
            <a:r>
              <a:rPr lang="en-IN" dirty="0"/>
              <a:t>';</a:t>
            </a:r>
          </a:p>
          <a:p>
            <a:r>
              <a:rPr lang="en-IN" dirty="0"/>
              <a:t>import { </a:t>
            </a:r>
            <a:r>
              <a:rPr lang="en-IN" dirty="0" err="1"/>
              <a:t>CustomersService</a:t>
            </a:r>
            <a:r>
              <a:rPr lang="en-IN" dirty="0"/>
              <a:t> } from './</a:t>
            </a:r>
            <a:r>
              <a:rPr lang="en-IN" dirty="0" err="1"/>
              <a:t>customers.service</a:t>
            </a:r>
            <a:r>
              <a:rPr lang="en-IN" dirty="0"/>
              <a:t>';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BF1C1A-98AE-2A3B-733C-C0C82504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NestJS</a:t>
            </a:r>
            <a:r>
              <a:rPr lang="en-IN" dirty="0"/>
              <a:t> Example – Controller Test</a:t>
            </a:r>
          </a:p>
        </p:txBody>
      </p:sp>
    </p:spTree>
    <p:extLst>
      <p:ext uri="{BB962C8B-B14F-4D97-AF65-F5344CB8AC3E}">
        <p14:creationId xmlns:p14="http://schemas.microsoft.com/office/powerpoint/2010/main" val="1762815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558CC-D47A-A178-2488-FF8909A73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855B86-7F37-E63B-5B2A-F4B8BBC552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✅ Step 2: Create Mocks for the Service</a:t>
            </a:r>
          </a:p>
          <a:p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mockCustomersService</a:t>
            </a:r>
            <a:r>
              <a:rPr lang="en-IN" dirty="0"/>
              <a:t> = {</a:t>
            </a:r>
          </a:p>
          <a:p>
            <a:r>
              <a:rPr lang="en-IN" dirty="0"/>
              <a:t>  </a:t>
            </a:r>
            <a:r>
              <a:rPr lang="en-IN" dirty="0" err="1"/>
              <a:t>createCustomer</a:t>
            </a:r>
            <a:r>
              <a:rPr lang="en-IN" dirty="0"/>
              <a:t>: </a:t>
            </a:r>
            <a:r>
              <a:rPr lang="en-IN" dirty="0" err="1"/>
              <a:t>jest.fn</a:t>
            </a:r>
            <a:r>
              <a:rPr lang="en-IN" dirty="0"/>
              <a:t>(),</a:t>
            </a:r>
          </a:p>
          <a:p>
            <a:r>
              <a:rPr lang="en-IN" dirty="0"/>
              <a:t>  </a:t>
            </a:r>
            <a:r>
              <a:rPr lang="en-IN" dirty="0" err="1"/>
              <a:t>getAllCustomers</a:t>
            </a:r>
            <a:r>
              <a:rPr lang="en-IN" dirty="0"/>
              <a:t>: </a:t>
            </a:r>
            <a:r>
              <a:rPr lang="en-IN" dirty="0" err="1"/>
              <a:t>jest.fn</a:t>
            </a:r>
            <a:r>
              <a:rPr lang="en-IN" dirty="0"/>
              <a:t>(),</a:t>
            </a:r>
          </a:p>
          <a:p>
            <a:r>
              <a:rPr lang="en-IN" dirty="0"/>
              <a:t>  </a:t>
            </a:r>
            <a:r>
              <a:rPr lang="en-IN" dirty="0" err="1"/>
              <a:t>getCustomerByAccountNo</a:t>
            </a:r>
            <a:r>
              <a:rPr lang="en-IN" dirty="0"/>
              <a:t>: </a:t>
            </a:r>
            <a:r>
              <a:rPr lang="en-IN" dirty="0" err="1"/>
              <a:t>jest.fn</a:t>
            </a:r>
            <a:r>
              <a:rPr lang="en-IN" dirty="0"/>
              <a:t>(),</a:t>
            </a:r>
          </a:p>
          <a:p>
            <a:r>
              <a:rPr lang="en-IN" dirty="0"/>
              <a:t>  </a:t>
            </a:r>
            <a:r>
              <a:rPr lang="en-IN" dirty="0" err="1"/>
              <a:t>updateCustomer</a:t>
            </a:r>
            <a:r>
              <a:rPr lang="en-IN" dirty="0"/>
              <a:t>: </a:t>
            </a:r>
            <a:r>
              <a:rPr lang="en-IN" dirty="0" err="1"/>
              <a:t>jest.fn</a:t>
            </a:r>
            <a:r>
              <a:rPr lang="en-IN" dirty="0"/>
              <a:t>(),</a:t>
            </a:r>
          </a:p>
          <a:p>
            <a:r>
              <a:rPr lang="en-IN" dirty="0"/>
              <a:t>  </a:t>
            </a:r>
            <a:r>
              <a:rPr lang="en-IN" dirty="0" err="1"/>
              <a:t>deleteCustomer</a:t>
            </a:r>
            <a:r>
              <a:rPr lang="en-IN" dirty="0"/>
              <a:t>: </a:t>
            </a:r>
            <a:r>
              <a:rPr lang="en-IN" dirty="0" err="1"/>
              <a:t>jest.fn</a:t>
            </a:r>
            <a:r>
              <a:rPr lang="en-IN" dirty="0"/>
              <a:t>(),</a:t>
            </a:r>
          </a:p>
          <a:p>
            <a:r>
              <a:rPr lang="en-IN" dirty="0"/>
              <a:t>};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C626B9-C939-7DA1-819C-D6519CF4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NestJS</a:t>
            </a:r>
            <a:r>
              <a:rPr lang="en-IN" dirty="0"/>
              <a:t> Example – Controller Test</a:t>
            </a:r>
          </a:p>
        </p:txBody>
      </p:sp>
    </p:spTree>
    <p:extLst>
      <p:ext uri="{BB962C8B-B14F-4D97-AF65-F5344CB8AC3E}">
        <p14:creationId xmlns:p14="http://schemas.microsoft.com/office/powerpoint/2010/main" val="3045421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DDE62-2E70-4FA8-7346-2AF53ECC7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636AFD-06BC-E6BB-6EEE-0B928A9825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✅ Step 3: Build a </a:t>
            </a:r>
            <a:r>
              <a:rPr lang="en-IN" b="1" dirty="0" err="1"/>
              <a:t>TestingModule</a:t>
            </a:r>
            <a:endParaRPr lang="en-IN" b="1" dirty="0"/>
          </a:p>
          <a:p>
            <a:r>
              <a:rPr lang="en-IN" dirty="0"/>
              <a:t>let controller: </a:t>
            </a:r>
            <a:r>
              <a:rPr lang="en-IN" dirty="0" err="1"/>
              <a:t>CustomersController</a:t>
            </a:r>
            <a:r>
              <a:rPr lang="en-IN" dirty="0"/>
              <a:t>;</a:t>
            </a:r>
          </a:p>
          <a:p>
            <a:r>
              <a:rPr lang="en-IN" dirty="0"/>
              <a:t>let service: </a:t>
            </a:r>
            <a:r>
              <a:rPr lang="en-IN" dirty="0" err="1"/>
              <a:t>CustomersService</a:t>
            </a:r>
            <a:r>
              <a:rPr lang="en-IN" dirty="0"/>
              <a:t>;</a:t>
            </a:r>
          </a:p>
          <a:p>
            <a:r>
              <a:rPr lang="en-IN" dirty="0" err="1"/>
              <a:t>beforeEach</a:t>
            </a:r>
            <a:r>
              <a:rPr lang="en-IN" dirty="0"/>
              <a:t>(async () =&gt; {</a:t>
            </a:r>
          </a:p>
          <a:p>
            <a:r>
              <a:rPr lang="en-IN" dirty="0"/>
              <a:t>  </a:t>
            </a:r>
            <a:r>
              <a:rPr lang="en-IN" dirty="0" err="1"/>
              <a:t>const</a:t>
            </a:r>
            <a:r>
              <a:rPr lang="en-IN" dirty="0"/>
              <a:t> module: </a:t>
            </a:r>
            <a:r>
              <a:rPr lang="en-IN" dirty="0" err="1"/>
              <a:t>TestingModule</a:t>
            </a:r>
            <a:r>
              <a:rPr lang="en-IN" dirty="0"/>
              <a:t> = await </a:t>
            </a:r>
            <a:r>
              <a:rPr lang="en-IN" dirty="0" err="1"/>
              <a:t>Test.createTestingModule</a:t>
            </a:r>
            <a:r>
              <a:rPr lang="en-IN" dirty="0"/>
              <a:t>({</a:t>
            </a:r>
          </a:p>
          <a:p>
            <a:r>
              <a:rPr lang="en-IN" dirty="0"/>
              <a:t>    controllers: [</a:t>
            </a:r>
            <a:r>
              <a:rPr lang="en-IN" dirty="0" err="1"/>
              <a:t>CustomersController</a:t>
            </a:r>
            <a:r>
              <a:rPr lang="en-IN" dirty="0"/>
              <a:t>],</a:t>
            </a:r>
          </a:p>
          <a:p>
            <a:r>
              <a:rPr lang="en-IN" dirty="0"/>
              <a:t>    providers: [</a:t>
            </a:r>
          </a:p>
          <a:p>
            <a:r>
              <a:rPr lang="en-IN" dirty="0"/>
              <a:t>      { provide: </a:t>
            </a:r>
            <a:r>
              <a:rPr lang="en-IN" dirty="0" err="1"/>
              <a:t>CustomersService</a:t>
            </a:r>
            <a:r>
              <a:rPr lang="en-IN" dirty="0"/>
              <a:t>, </a:t>
            </a:r>
            <a:r>
              <a:rPr lang="en-IN" dirty="0" err="1"/>
              <a:t>useValue</a:t>
            </a:r>
            <a:r>
              <a:rPr lang="en-IN" dirty="0"/>
              <a:t>: </a:t>
            </a:r>
            <a:r>
              <a:rPr lang="en-IN" dirty="0" err="1"/>
              <a:t>mockCustomersService</a:t>
            </a:r>
            <a:r>
              <a:rPr lang="en-IN" dirty="0"/>
              <a:t> },</a:t>
            </a:r>
          </a:p>
          <a:p>
            <a:r>
              <a:rPr lang="en-IN" dirty="0"/>
              <a:t>    ],</a:t>
            </a:r>
          </a:p>
          <a:p>
            <a:r>
              <a:rPr lang="en-IN" dirty="0"/>
              <a:t>  }).compile();</a:t>
            </a:r>
          </a:p>
          <a:p>
            <a:r>
              <a:rPr lang="en-IN" dirty="0"/>
              <a:t>  controller = </a:t>
            </a:r>
            <a:r>
              <a:rPr lang="en-IN" dirty="0" err="1"/>
              <a:t>module.get</a:t>
            </a:r>
            <a:r>
              <a:rPr lang="en-IN" dirty="0"/>
              <a:t>&lt;</a:t>
            </a:r>
            <a:r>
              <a:rPr lang="en-IN" dirty="0" err="1"/>
              <a:t>CustomersController</a:t>
            </a:r>
            <a:r>
              <a:rPr lang="en-IN" dirty="0"/>
              <a:t>&gt;(</a:t>
            </a:r>
            <a:r>
              <a:rPr lang="en-IN" dirty="0" err="1"/>
              <a:t>CustomersController</a:t>
            </a:r>
            <a:r>
              <a:rPr lang="en-IN" dirty="0"/>
              <a:t>);</a:t>
            </a:r>
          </a:p>
          <a:p>
            <a:r>
              <a:rPr lang="en-IN" dirty="0"/>
              <a:t>  service = </a:t>
            </a:r>
            <a:r>
              <a:rPr lang="en-IN" dirty="0" err="1"/>
              <a:t>module.get</a:t>
            </a:r>
            <a:r>
              <a:rPr lang="en-IN" dirty="0"/>
              <a:t>&lt;</a:t>
            </a:r>
            <a:r>
              <a:rPr lang="en-IN" dirty="0" err="1"/>
              <a:t>CustomersService</a:t>
            </a:r>
            <a:r>
              <a:rPr lang="en-IN" dirty="0"/>
              <a:t>&gt;(</a:t>
            </a:r>
            <a:r>
              <a:rPr lang="en-IN" dirty="0" err="1"/>
              <a:t>CustomersService</a:t>
            </a:r>
            <a:r>
              <a:rPr lang="en-IN" dirty="0"/>
              <a:t>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1FD043-0DD8-A52C-A09C-59C16166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NestJS</a:t>
            </a:r>
            <a:r>
              <a:rPr lang="en-IN" dirty="0"/>
              <a:t> Example – Controller Test</a:t>
            </a:r>
          </a:p>
        </p:txBody>
      </p:sp>
    </p:spTree>
    <p:extLst>
      <p:ext uri="{BB962C8B-B14F-4D97-AF65-F5344CB8AC3E}">
        <p14:creationId xmlns:p14="http://schemas.microsoft.com/office/powerpoint/2010/main" val="41085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C9F1A-AA8F-3D8C-DBDB-836B40FFF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2B234D-AB83-7B8E-2001-F13305F2D1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b="1" dirty="0"/>
              <a:t>✅ Step 4: Write a Test Case</a:t>
            </a:r>
          </a:p>
          <a:p>
            <a:r>
              <a:rPr lang="en-IN" dirty="0"/>
              <a:t>it('should create a customer', () =&gt; {</a:t>
            </a:r>
          </a:p>
          <a:p>
            <a:r>
              <a:rPr lang="en-IN" dirty="0"/>
              <a:t> 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dto</a:t>
            </a:r>
            <a:r>
              <a:rPr lang="en-IN" dirty="0"/>
              <a:t> = { </a:t>
            </a:r>
            <a:r>
              <a:rPr lang="en-IN" dirty="0" err="1"/>
              <a:t>firstName</a:t>
            </a:r>
            <a:r>
              <a:rPr lang="en-IN" dirty="0"/>
              <a:t>: 'John', </a:t>
            </a:r>
            <a:r>
              <a:rPr lang="en-IN" dirty="0" err="1"/>
              <a:t>lastName</a:t>
            </a:r>
            <a:r>
              <a:rPr lang="en-IN" dirty="0"/>
              <a:t>: 'Doe' };</a:t>
            </a:r>
          </a:p>
          <a:p>
            <a:r>
              <a:rPr lang="en-IN" dirty="0"/>
              <a:t>  </a:t>
            </a:r>
            <a:r>
              <a:rPr lang="en-IN" dirty="0" err="1"/>
              <a:t>mockCustomersService.createCustomer.mockReturnValue</a:t>
            </a:r>
            <a:r>
              <a:rPr lang="en-IN" dirty="0"/>
              <a:t>(</a:t>
            </a:r>
            <a:r>
              <a:rPr lang="en-IN" dirty="0" err="1"/>
              <a:t>dto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/>
              <a:t>  </a:t>
            </a:r>
            <a:r>
              <a:rPr lang="en-IN" dirty="0" err="1"/>
              <a:t>const</a:t>
            </a:r>
            <a:r>
              <a:rPr lang="en-IN" dirty="0"/>
              <a:t> result = </a:t>
            </a:r>
            <a:r>
              <a:rPr lang="en-IN" dirty="0" err="1"/>
              <a:t>controller.createCustomer</a:t>
            </a:r>
            <a:r>
              <a:rPr lang="en-IN" dirty="0"/>
              <a:t>(</a:t>
            </a:r>
            <a:r>
              <a:rPr lang="en-IN" dirty="0" err="1"/>
              <a:t>dto</a:t>
            </a:r>
            <a:r>
              <a:rPr lang="en-IN" dirty="0"/>
              <a:t> as any);</a:t>
            </a:r>
          </a:p>
          <a:p>
            <a:endParaRPr lang="en-IN" dirty="0"/>
          </a:p>
          <a:p>
            <a:r>
              <a:rPr lang="en-IN" dirty="0"/>
              <a:t>  expect(result).</a:t>
            </a:r>
            <a:r>
              <a:rPr lang="en-IN" dirty="0" err="1"/>
              <a:t>toEqual</a:t>
            </a:r>
            <a:r>
              <a:rPr lang="en-IN" dirty="0"/>
              <a:t>(</a:t>
            </a:r>
            <a:r>
              <a:rPr lang="en-IN" dirty="0" err="1"/>
              <a:t>dto</a:t>
            </a:r>
            <a:r>
              <a:rPr lang="en-IN" dirty="0"/>
              <a:t>);</a:t>
            </a:r>
          </a:p>
          <a:p>
            <a:r>
              <a:rPr lang="en-IN" dirty="0"/>
              <a:t>  expect(</a:t>
            </a:r>
            <a:r>
              <a:rPr lang="en-IN" dirty="0" err="1"/>
              <a:t>service.createCustomer</a:t>
            </a:r>
            <a:r>
              <a:rPr lang="en-IN" dirty="0"/>
              <a:t>).</a:t>
            </a:r>
            <a:r>
              <a:rPr lang="en-IN" dirty="0" err="1"/>
              <a:t>toHaveBeenCalledWith</a:t>
            </a:r>
            <a:r>
              <a:rPr lang="en-IN" dirty="0"/>
              <a:t>(</a:t>
            </a:r>
            <a:r>
              <a:rPr lang="en-IN" dirty="0" err="1"/>
              <a:t>dto</a:t>
            </a:r>
            <a:r>
              <a:rPr lang="en-IN" dirty="0"/>
              <a:t>);</a:t>
            </a:r>
          </a:p>
          <a:p>
            <a:r>
              <a:rPr lang="en-IN" dirty="0"/>
              <a:t>});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4CDA7-9647-74B8-28F7-04FAFB6E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NestJS</a:t>
            </a:r>
            <a:r>
              <a:rPr lang="en-IN" dirty="0"/>
              <a:t> Example – Controller Test</a:t>
            </a:r>
          </a:p>
        </p:txBody>
      </p:sp>
    </p:spTree>
    <p:extLst>
      <p:ext uri="{BB962C8B-B14F-4D97-AF65-F5344CB8AC3E}">
        <p14:creationId xmlns:p14="http://schemas.microsoft.com/office/powerpoint/2010/main" val="2491657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4E6D6-743B-E02C-6ABB-3D9D857EC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70E68E-6C0D-F276-DBE0-A0CD4073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NestJS</a:t>
            </a:r>
            <a:r>
              <a:rPr lang="en-IN" dirty="0"/>
              <a:t> Example – Controller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814DF-7996-DAE8-F2AA-1F46878C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2" y="1371600"/>
            <a:ext cx="7707639" cy="50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914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9DE5FD-6475-B1FF-3F70-2D07B7911B2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Run:</a:t>
            </a:r>
          </a:p>
          <a:p>
            <a:r>
              <a:rPr lang="en-US" dirty="0" err="1"/>
              <a:t>npx</a:t>
            </a:r>
            <a:r>
              <a:rPr lang="en-US" dirty="0"/>
              <a:t> jest --coverage</a:t>
            </a:r>
          </a:p>
          <a:p>
            <a:r>
              <a:rPr lang="en-US" dirty="0"/>
              <a:t>This generates an HTML report in /coverage.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E54038-CEDB-7973-EDD8-7E6FB6F2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Report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3355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5D289-19AF-C5A7-2B78-E496D99B2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3E79F-31BA-4962-B837-969D3CC6E2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/>
              <a:t>1) Add a mock module for Swagger</a:t>
            </a:r>
          </a:p>
          <a:p>
            <a:r>
              <a:rPr lang="en-IN" dirty="0"/>
              <a:t>test/mocks/</a:t>
            </a:r>
            <a:r>
              <a:rPr lang="en-IN" dirty="0" err="1"/>
              <a:t>nestjs-swagger.mock.ts</a:t>
            </a:r>
            <a:endParaRPr lang="en-IN" dirty="0"/>
          </a:p>
          <a:p>
            <a:r>
              <a:rPr lang="en-IN" dirty="0"/>
              <a:t>// Make every decorator a no-op so class definition succeeds in tests.</a:t>
            </a:r>
          </a:p>
          <a:p>
            <a:r>
              <a:rPr lang="en-IN" dirty="0"/>
              <a:t>export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ApiProperty</a:t>
            </a:r>
            <a:r>
              <a:rPr lang="en-IN" dirty="0"/>
              <a:t> = () =&gt; () =&gt; {};</a:t>
            </a:r>
          </a:p>
          <a:p>
            <a:r>
              <a:rPr lang="en-IN" dirty="0"/>
              <a:t>export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ApiPropertyOptional</a:t>
            </a:r>
            <a:r>
              <a:rPr lang="en-IN" dirty="0"/>
              <a:t> = () =&gt; () =&gt; {};</a:t>
            </a:r>
          </a:p>
          <a:p>
            <a:r>
              <a:rPr lang="en-IN" dirty="0"/>
              <a:t>export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ApiTags</a:t>
            </a:r>
            <a:r>
              <a:rPr lang="en-IN" dirty="0"/>
              <a:t> = () =&gt; () =&gt; {};</a:t>
            </a:r>
          </a:p>
          <a:p>
            <a:r>
              <a:rPr lang="en-IN" dirty="0"/>
              <a:t>export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ApiResponse</a:t>
            </a:r>
            <a:r>
              <a:rPr lang="en-IN" dirty="0"/>
              <a:t> = () =&gt; () =&gt; {};</a:t>
            </a:r>
          </a:p>
          <a:p>
            <a:r>
              <a:rPr lang="en-IN" dirty="0"/>
              <a:t>export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ApiBearerAuth</a:t>
            </a:r>
            <a:r>
              <a:rPr lang="en-IN" dirty="0"/>
              <a:t> = () =&gt; () =&gt; {};</a:t>
            </a:r>
          </a:p>
          <a:p>
            <a:r>
              <a:rPr lang="en-IN" dirty="0"/>
              <a:t>export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ApiOperation</a:t>
            </a:r>
            <a:r>
              <a:rPr lang="en-IN" dirty="0"/>
              <a:t> = () =&gt; () =&gt; {};</a:t>
            </a:r>
          </a:p>
          <a:p>
            <a:r>
              <a:rPr lang="en-IN" dirty="0"/>
              <a:t>export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ApiParam</a:t>
            </a:r>
            <a:r>
              <a:rPr lang="en-IN" dirty="0"/>
              <a:t> = () =&gt; () =&gt; {};</a:t>
            </a:r>
          </a:p>
          <a:p>
            <a:r>
              <a:rPr lang="en-IN" dirty="0"/>
              <a:t>export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ApiQuery</a:t>
            </a:r>
            <a:r>
              <a:rPr lang="en-IN" dirty="0"/>
              <a:t> = () =&gt; () =&gt; {};</a:t>
            </a:r>
          </a:p>
          <a:p>
            <a:r>
              <a:rPr lang="en-IN" dirty="0"/>
              <a:t>export </a:t>
            </a:r>
            <a:r>
              <a:rPr lang="en-IN" dirty="0" err="1"/>
              <a:t>const</a:t>
            </a:r>
            <a:r>
              <a:rPr lang="en-IN" dirty="0"/>
              <a:t> </a:t>
            </a:r>
            <a:r>
              <a:rPr lang="en-IN" dirty="0" err="1"/>
              <a:t>ApiBody</a:t>
            </a:r>
            <a:r>
              <a:rPr lang="en-IN" dirty="0"/>
              <a:t> = () =&gt; () =&gt; {};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CFF73-10FA-F0DD-CFD0-F52B40D4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Swagger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95699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D0645-CA30-266F-6E83-B93C86D1B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2C85B0-65AE-B966-A9DC-0D6A92F060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2) Map @nestjs/swagger to the mock in Jest</a:t>
            </a:r>
          </a:p>
          <a:p>
            <a:r>
              <a:rPr lang="en-IN" dirty="0" err="1"/>
              <a:t>jest.config.ts</a:t>
            </a:r>
            <a:endParaRPr lang="en-IN" dirty="0"/>
          </a:p>
          <a:p>
            <a:r>
              <a:rPr lang="en-IN" dirty="0"/>
              <a:t>import type { Config } from 'jest';</a:t>
            </a:r>
          </a:p>
          <a:p>
            <a:r>
              <a:rPr lang="en-IN" dirty="0" err="1"/>
              <a:t>const</a:t>
            </a:r>
            <a:r>
              <a:rPr lang="en-IN" dirty="0"/>
              <a:t> config: Config = {</a:t>
            </a:r>
          </a:p>
          <a:p>
            <a:r>
              <a:rPr lang="en-IN" dirty="0"/>
              <a:t>  preset: '</a:t>
            </a:r>
            <a:r>
              <a:rPr lang="en-IN" dirty="0" err="1"/>
              <a:t>ts</a:t>
            </a:r>
            <a:r>
              <a:rPr lang="en-IN" dirty="0"/>
              <a:t>-jest',</a:t>
            </a:r>
          </a:p>
          <a:p>
            <a:r>
              <a:rPr lang="en-IN" dirty="0"/>
              <a:t>  </a:t>
            </a:r>
            <a:r>
              <a:rPr lang="en-IN" dirty="0" err="1"/>
              <a:t>testEnvironment</a:t>
            </a:r>
            <a:r>
              <a:rPr lang="en-IN" dirty="0"/>
              <a:t>: 'node',</a:t>
            </a:r>
          </a:p>
          <a:p>
            <a:r>
              <a:rPr lang="en-IN" dirty="0"/>
              <a:t>  </a:t>
            </a:r>
            <a:r>
              <a:rPr lang="en-IN" dirty="0" err="1"/>
              <a:t>moduleNameMapper</a:t>
            </a:r>
            <a:r>
              <a:rPr lang="en-IN" dirty="0"/>
              <a:t>: {</a:t>
            </a:r>
          </a:p>
          <a:p>
            <a:r>
              <a:rPr lang="en-IN" dirty="0"/>
              <a:t>    '^@</a:t>
            </a:r>
            <a:r>
              <a:rPr lang="en-IN" dirty="0" err="1"/>
              <a:t>nestjs</a:t>
            </a:r>
            <a:r>
              <a:rPr lang="en-IN" dirty="0"/>
              <a:t>/swagger$': '&lt;</a:t>
            </a:r>
            <a:r>
              <a:rPr lang="en-IN" dirty="0" err="1"/>
              <a:t>rootDir</a:t>
            </a:r>
            <a:r>
              <a:rPr lang="en-IN" dirty="0"/>
              <a:t>&gt;/test/mocks/</a:t>
            </a:r>
            <a:r>
              <a:rPr lang="en-IN" dirty="0" err="1"/>
              <a:t>nestjs-swagger.mock.ts</a:t>
            </a:r>
            <a:r>
              <a:rPr lang="en-IN" dirty="0"/>
              <a:t>',</a:t>
            </a:r>
          </a:p>
          <a:p>
            <a:r>
              <a:rPr lang="en-IN" dirty="0"/>
              <a:t>  },</a:t>
            </a:r>
          </a:p>
          <a:p>
            <a:r>
              <a:rPr lang="en-IN" dirty="0"/>
              <a:t>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1C1AB6-9230-28B3-10F0-09DC6BCE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Swagger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44814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45C2C-D214-26BE-661C-391727E63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76ACDE-8D32-2936-516B-248F53B51B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// (optional but often helpful)</a:t>
            </a:r>
          </a:p>
          <a:p>
            <a:r>
              <a:rPr lang="en-IN" dirty="0"/>
              <a:t>  </a:t>
            </a:r>
            <a:r>
              <a:rPr lang="en-IN" dirty="0" err="1"/>
              <a:t>globals</a:t>
            </a:r>
            <a:r>
              <a:rPr lang="en-IN" dirty="0"/>
              <a:t>: {</a:t>
            </a:r>
          </a:p>
          <a:p>
            <a:r>
              <a:rPr lang="en-IN" dirty="0"/>
              <a:t>    '</a:t>
            </a:r>
            <a:r>
              <a:rPr lang="en-IN" dirty="0" err="1"/>
              <a:t>ts</a:t>
            </a:r>
            <a:r>
              <a:rPr lang="en-IN" dirty="0"/>
              <a:t>-jest': {</a:t>
            </a:r>
          </a:p>
          <a:p>
            <a:r>
              <a:rPr lang="en-IN" dirty="0"/>
              <a:t>      </a:t>
            </a:r>
            <a:r>
              <a:rPr lang="en-IN" dirty="0" err="1"/>
              <a:t>tsconfig</a:t>
            </a:r>
            <a:r>
              <a:rPr lang="en-IN" dirty="0"/>
              <a:t>: {</a:t>
            </a:r>
          </a:p>
          <a:p>
            <a:r>
              <a:rPr lang="en-IN" dirty="0"/>
              <a:t>        </a:t>
            </a:r>
            <a:r>
              <a:rPr lang="en-IN" dirty="0" err="1"/>
              <a:t>experimentalDecorators</a:t>
            </a:r>
            <a:r>
              <a:rPr lang="en-IN" dirty="0"/>
              <a:t>: true,</a:t>
            </a:r>
          </a:p>
          <a:p>
            <a:r>
              <a:rPr lang="en-IN" dirty="0"/>
              <a:t>        </a:t>
            </a:r>
            <a:r>
              <a:rPr lang="en-IN" dirty="0" err="1"/>
              <a:t>emitDecoratorMetadata</a:t>
            </a:r>
            <a:r>
              <a:rPr lang="en-IN" dirty="0"/>
              <a:t>: true,</a:t>
            </a:r>
          </a:p>
          <a:p>
            <a:r>
              <a:rPr lang="en-IN" dirty="0"/>
              <a:t>        </a:t>
            </a:r>
            <a:r>
              <a:rPr lang="en-IN" dirty="0" err="1"/>
              <a:t>esModuleInterop</a:t>
            </a:r>
            <a:r>
              <a:rPr lang="en-IN" dirty="0"/>
              <a:t>: true,</a:t>
            </a:r>
          </a:p>
          <a:p>
            <a:r>
              <a:rPr lang="en-IN" dirty="0"/>
              <a:t>        </a:t>
            </a:r>
            <a:r>
              <a:rPr lang="en-IN" dirty="0" err="1"/>
              <a:t>useDefineForClassFields</a:t>
            </a:r>
            <a:r>
              <a:rPr lang="en-IN" dirty="0"/>
              <a:t>: false,</a:t>
            </a:r>
          </a:p>
          <a:p>
            <a:r>
              <a:rPr lang="en-IN" dirty="0"/>
              <a:t>      },</a:t>
            </a:r>
          </a:p>
          <a:p>
            <a:r>
              <a:rPr lang="en-IN" dirty="0"/>
              <a:t>    },</a:t>
            </a:r>
          </a:p>
          <a:p>
            <a:r>
              <a:rPr lang="en-IN" dirty="0"/>
              <a:t>  },</a:t>
            </a:r>
          </a:p>
          <a:p>
            <a:r>
              <a:rPr lang="en-IN" dirty="0"/>
              <a:t>};</a:t>
            </a:r>
          </a:p>
          <a:p>
            <a:r>
              <a:rPr lang="en-IN" dirty="0"/>
              <a:t>export default config;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763B6-2F69-0318-010E-4CA61D7B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Swagger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038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2C02B-B810-9694-BBA3-E329EA03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Nestjs</a:t>
            </a:r>
            <a:r>
              <a:rPr lang="en-IN" dirty="0"/>
              <a:t> Architecture</a:t>
            </a:r>
          </a:p>
        </p:txBody>
      </p:sp>
      <p:pic>
        <p:nvPicPr>
          <p:cNvPr id="13314" name="Picture 2" descr="Generated image">
            <a:extLst>
              <a:ext uri="{FF2B5EF4-FFF2-40B4-BE49-F238E27FC236}">
                <a16:creationId xmlns:a16="http://schemas.microsoft.com/office/drawing/2014/main" id="{3FC41AC7-AD47-1662-9B3A-787DAF792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4"/>
          <a:stretch>
            <a:fillRect/>
          </a:stretch>
        </p:blipFill>
        <p:spPr bwMode="auto">
          <a:xfrm>
            <a:off x="1143000" y="1353954"/>
            <a:ext cx="6629400" cy="50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1214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17CB4-CF51-973B-4926-C4FB43BB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Npx</a:t>
            </a:r>
            <a:r>
              <a:rPr lang="en-IN" dirty="0"/>
              <a:t> jest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1D557-47C4-4062-54A9-E3E7224C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9" y="1524000"/>
            <a:ext cx="9144000" cy="47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127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C08BED-B241-6590-4B34-5631FB2159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From the repo root:</a:t>
            </a:r>
          </a:p>
          <a:p>
            <a:r>
              <a:rPr lang="en-IN" dirty="0"/>
              <a:t># Account API image</a:t>
            </a:r>
          </a:p>
          <a:p>
            <a:r>
              <a:rPr lang="en-IN" dirty="0"/>
              <a:t>docker build \</a:t>
            </a:r>
          </a:p>
          <a:p>
            <a:r>
              <a:rPr lang="en-IN" dirty="0"/>
              <a:t>  --build-</a:t>
            </a:r>
            <a:r>
              <a:rPr lang="en-IN" dirty="0" err="1"/>
              <a:t>arg</a:t>
            </a:r>
            <a:r>
              <a:rPr lang="en-IN" dirty="0"/>
              <a:t> APP_NAME=account-</a:t>
            </a:r>
            <a:r>
              <a:rPr lang="en-IN" dirty="0" err="1"/>
              <a:t>api</a:t>
            </a:r>
            <a:r>
              <a:rPr lang="en-IN" dirty="0"/>
              <a:t> \</a:t>
            </a:r>
          </a:p>
          <a:p>
            <a:r>
              <a:rPr lang="en-IN" dirty="0"/>
              <a:t>  --build-</a:t>
            </a:r>
            <a:r>
              <a:rPr lang="en-IN" dirty="0" err="1"/>
              <a:t>arg</a:t>
            </a:r>
            <a:r>
              <a:rPr lang="en-IN" dirty="0"/>
              <a:t> DIST_DIR=</a:t>
            </a:r>
            <a:r>
              <a:rPr lang="en-IN" dirty="0" err="1"/>
              <a:t>dist</a:t>
            </a:r>
            <a:r>
              <a:rPr lang="en-IN" dirty="0"/>
              <a:t>/account-</a:t>
            </a:r>
            <a:r>
              <a:rPr lang="en-IN" dirty="0" err="1"/>
              <a:t>api</a:t>
            </a:r>
            <a:r>
              <a:rPr lang="en-IN" dirty="0"/>
              <a:t> \</a:t>
            </a:r>
          </a:p>
          <a:p>
            <a:r>
              <a:rPr lang="en-IN" dirty="0"/>
              <a:t>  --build-</a:t>
            </a:r>
            <a:r>
              <a:rPr lang="en-IN" dirty="0" err="1"/>
              <a:t>arg</a:t>
            </a:r>
            <a:r>
              <a:rPr lang="en-IN" dirty="0"/>
              <a:t> PORT=3001\</a:t>
            </a:r>
          </a:p>
          <a:p>
            <a:r>
              <a:rPr lang="en-IN" dirty="0"/>
              <a:t>  -t </a:t>
            </a:r>
            <a:r>
              <a:rPr lang="en-IN" dirty="0" err="1"/>
              <a:t>account-api:latest</a:t>
            </a:r>
            <a:r>
              <a:rPr lang="en-IN" dirty="0"/>
              <a:t> .</a:t>
            </a:r>
          </a:p>
          <a:p>
            <a:endParaRPr lang="en-IN" dirty="0"/>
          </a:p>
          <a:p>
            <a:r>
              <a:rPr lang="en-IN" dirty="0"/>
              <a:t># Transactions API image</a:t>
            </a:r>
          </a:p>
          <a:p>
            <a:r>
              <a:rPr lang="en-IN" dirty="0"/>
              <a:t>docker build \</a:t>
            </a:r>
          </a:p>
          <a:p>
            <a:r>
              <a:rPr lang="en-IN" dirty="0"/>
              <a:t>  --build-</a:t>
            </a:r>
            <a:r>
              <a:rPr lang="en-IN" dirty="0" err="1"/>
              <a:t>arg</a:t>
            </a:r>
            <a:r>
              <a:rPr lang="en-IN" dirty="0"/>
              <a:t> APP_NAME=transaction-</a:t>
            </a:r>
            <a:r>
              <a:rPr lang="en-IN" dirty="0" err="1"/>
              <a:t>api</a:t>
            </a:r>
            <a:r>
              <a:rPr lang="en-IN" dirty="0"/>
              <a:t> \</a:t>
            </a:r>
          </a:p>
          <a:p>
            <a:r>
              <a:rPr lang="en-IN" dirty="0"/>
              <a:t>  --build-</a:t>
            </a:r>
            <a:r>
              <a:rPr lang="en-IN" dirty="0" err="1"/>
              <a:t>arg</a:t>
            </a:r>
            <a:r>
              <a:rPr lang="en-IN" dirty="0"/>
              <a:t> DIST_DIR=</a:t>
            </a:r>
            <a:r>
              <a:rPr lang="en-IN" dirty="0" err="1"/>
              <a:t>dist</a:t>
            </a:r>
            <a:r>
              <a:rPr lang="en-IN" dirty="0"/>
              <a:t>/transaction-</a:t>
            </a:r>
            <a:r>
              <a:rPr lang="en-IN" dirty="0" err="1"/>
              <a:t>api</a:t>
            </a:r>
            <a:r>
              <a:rPr lang="en-IN" dirty="0"/>
              <a:t> \</a:t>
            </a:r>
          </a:p>
          <a:p>
            <a:r>
              <a:rPr lang="en-IN" dirty="0"/>
              <a:t>--build-</a:t>
            </a:r>
            <a:r>
              <a:rPr lang="en-IN" dirty="0" err="1"/>
              <a:t>arg</a:t>
            </a:r>
            <a:r>
              <a:rPr lang="en-IN" dirty="0"/>
              <a:t> PORT=3000 \</a:t>
            </a:r>
          </a:p>
          <a:p>
            <a:r>
              <a:rPr lang="en-IN" dirty="0"/>
              <a:t>  -t </a:t>
            </a:r>
            <a:r>
              <a:rPr lang="en-IN" dirty="0" err="1"/>
              <a:t>transaction-api:latest</a:t>
            </a:r>
            <a:r>
              <a:rPr lang="en-IN" dirty="0"/>
              <a:t> 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334314-5B02-1A7C-8EDC-E0719C1D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Multiple Projects - Docker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3847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FDB33-B107-6D8C-35E7-FCD501B71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2B60A-9F2C-D7E9-E091-0A0581B02C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exec -it f189c182c055 </a:t>
            </a:r>
            <a:r>
              <a:rPr lang="en-US" dirty="0" err="1"/>
              <a:t>psql</a:t>
            </a:r>
            <a:r>
              <a:rPr lang="en-US" dirty="0"/>
              <a:t> -U </a:t>
            </a:r>
            <a:r>
              <a:rPr lang="en-US" dirty="0" err="1"/>
              <a:t>postgres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F41CAB-691C-8405-1ADE-6A45565AC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Postgres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709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1C9B86-2A5C-74AA-10ED-A96C32DAF1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785553"/>
          </a:xfrm>
        </p:spPr>
        <p:txBody>
          <a:bodyPr>
            <a:normAutofit fontScale="92500" lnSpcReduction="20000"/>
          </a:bodyPr>
          <a:lstStyle/>
          <a:p>
            <a:r>
              <a:rPr lang="en-IN" dirty="0" err="1"/>
              <a:t>npx</a:t>
            </a:r>
            <a:r>
              <a:rPr lang="en-IN" dirty="0"/>
              <a:t> </a:t>
            </a:r>
            <a:r>
              <a:rPr lang="en-IN" dirty="0" err="1"/>
              <a:t>create-nx-nest@latest</a:t>
            </a:r>
            <a:r>
              <a:rPr lang="en-IN" dirty="0"/>
              <a:t> my-nest-app</a:t>
            </a:r>
          </a:p>
          <a:p>
            <a:r>
              <a:rPr lang="en-IN" dirty="0">
                <a:highlight>
                  <a:srgbClr val="FFFF00"/>
                </a:highlight>
              </a:rPr>
              <a:t>(Or) nest new my-nest-app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B7DF2E-DE1E-06BE-86E1-E5CF3F7C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Standalone Nest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8D9C4-9F1B-F4B1-B7F5-F5569F48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98631"/>
            <a:ext cx="2895600" cy="2703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E8ABC-B10E-3118-F12F-95A8DD1461E7}"/>
              </a:ext>
            </a:extLst>
          </p:cNvPr>
          <p:cNvSpPr txBox="1"/>
          <p:nvPr/>
        </p:nvSpPr>
        <p:spPr>
          <a:xfrm>
            <a:off x="1219200" y="53340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npx</a:t>
            </a:r>
            <a:r>
              <a:rPr lang="en-IN" sz="2400" dirty="0"/>
              <a:t> </a:t>
            </a:r>
            <a:r>
              <a:rPr lang="en-IN" sz="2400" dirty="0" err="1"/>
              <a:t>nx</a:t>
            </a:r>
            <a:r>
              <a:rPr lang="en-IN" sz="2400" dirty="0"/>
              <a:t> 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npx</a:t>
            </a:r>
            <a:r>
              <a:rPr lang="en-IN" sz="2400" dirty="0"/>
              <a:t> </a:t>
            </a:r>
            <a:r>
              <a:rPr lang="en-IN" sz="2400" dirty="0" err="1"/>
              <a:t>nx</a:t>
            </a:r>
            <a:r>
              <a:rPr lang="en-IN" sz="2400" dirty="0"/>
              <a:t>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/>
              <a:t>npx</a:t>
            </a:r>
            <a:r>
              <a:rPr lang="en-IN" sz="2400" dirty="0"/>
              <a:t> </a:t>
            </a:r>
            <a:r>
              <a:rPr lang="en-IN" sz="2400" dirty="0" err="1"/>
              <a:t>nx</a:t>
            </a:r>
            <a:r>
              <a:rPr lang="en-IN" sz="2400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5193377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FB1AF5-0F34-27EC-3745-C2456577943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npm </a:t>
            </a:r>
            <a:r>
              <a:rPr lang="en-IN" dirty="0" err="1"/>
              <a:t>i</a:t>
            </a:r>
            <a:r>
              <a:rPr lang="en-IN" dirty="0"/>
              <a:t> @nestjs/graphql @nestjs/apollo </a:t>
            </a:r>
            <a:r>
              <a:rPr lang="en-IN" dirty="0" err="1"/>
              <a:t>graphql</a:t>
            </a:r>
            <a:r>
              <a:rPr lang="en-IN" dirty="0"/>
              <a:t> </a:t>
            </a:r>
            <a:r>
              <a:rPr lang="en-IN" dirty="0" err="1"/>
              <a:t>graphql</a:t>
            </a:r>
            <a:r>
              <a:rPr lang="en-IN" dirty="0"/>
              <a:t>-tag class-validator class-transformer</a:t>
            </a:r>
          </a:p>
          <a:p>
            <a:r>
              <a:rPr lang="en-IN" dirty="0"/>
              <a:t>#if you are in root folder</a:t>
            </a:r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g @nx/nest:module books --project=account-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g @nx/nest:resolver books --project=account-</a:t>
            </a:r>
            <a:r>
              <a:rPr lang="en-US" dirty="0" err="1"/>
              <a:t>api</a:t>
            </a:r>
            <a:r>
              <a:rPr lang="en-US" dirty="0"/>
              <a:t> --no-spec</a:t>
            </a:r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g @nx/nest:service books --project=account-</a:t>
            </a:r>
            <a:r>
              <a:rPr lang="en-US" dirty="0" err="1"/>
              <a:t>api</a:t>
            </a:r>
            <a:r>
              <a:rPr lang="en-US" dirty="0"/>
              <a:t> --no-spec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91A2D0-1C78-05DC-6079-6E34D289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Graphql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94807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E79BA-DCB4-807A-916D-AED32050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6EDD03-5BE5-A0EA-3873-9DBEA16994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#if you are in project folder</a:t>
            </a:r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g @nx/nest:module books</a:t>
            </a:r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g @nx/nest:resolver books --no-spec</a:t>
            </a:r>
          </a:p>
          <a:p>
            <a:r>
              <a:rPr lang="en-US" dirty="0" err="1"/>
              <a:t>npx</a:t>
            </a:r>
            <a:r>
              <a:rPr lang="en-US" dirty="0"/>
              <a:t> </a:t>
            </a:r>
            <a:r>
              <a:rPr lang="en-US" dirty="0" err="1"/>
              <a:t>nx</a:t>
            </a:r>
            <a:r>
              <a:rPr lang="en-US" dirty="0"/>
              <a:t> g @nx/nest:service books --no-spec</a:t>
            </a:r>
          </a:p>
          <a:p>
            <a:endParaRPr lang="en-IN" dirty="0"/>
          </a:p>
          <a:p>
            <a:r>
              <a:rPr lang="en-IN" dirty="0"/>
              <a:t>npm run </a:t>
            </a:r>
            <a:r>
              <a:rPr lang="en-IN" dirty="0" err="1"/>
              <a:t>start:dev</a:t>
            </a:r>
            <a:endParaRPr lang="en-IN" dirty="0"/>
          </a:p>
          <a:p>
            <a:r>
              <a:rPr lang="en-IN" dirty="0"/>
              <a:t>Open http://localhost:3000/graphql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08E3B1-94DB-5B80-1ECD-9BBD010F7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Graphql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90127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28002-A36E-9A31-BBAB-FB1A80BF4B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mutation {</a:t>
            </a:r>
          </a:p>
          <a:p>
            <a:r>
              <a:rPr lang="en-IN" dirty="0"/>
              <a:t>  </a:t>
            </a:r>
            <a:r>
              <a:rPr lang="en-IN" dirty="0" err="1"/>
              <a:t>createBook</a:t>
            </a:r>
            <a:r>
              <a:rPr lang="en-IN" dirty="0"/>
              <a:t>(input: { title: "The Pragmatic Programmer", author: "Andrew Hunt", pages: 352 }) {</a:t>
            </a:r>
          </a:p>
          <a:p>
            <a:r>
              <a:rPr lang="en-IN" dirty="0"/>
              <a:t>    id title author pages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query($id: ID!) {</a:t>
            </a:r>
          </a:p>
          <a:p>
            <a:r>
              <a:rPr lang="en-IN" dirty="0"/>
              <a:t>  book(id: $id) { id title author pages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9E5BF6-36A9-6DA2-D8E0-F74A3808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128734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81D14-5BF0-DFEB-402D-8613FC44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DF19A-2BD0-6AB0-0E82-6FBDC0E9C1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endParaRPr lang="en-IN" dirty="0"/>
          </a:p>
          <a:p>
            <a:r>
              <a:rPr lang="en-IN" dirty="0"/>
              <a:t>mutation($input: </a:t>
            </a:r>
            <a:r>
              <a:rPr lang="en-IN" dirty="0" err="1"/>
              <a:t>UpdateBookInput</a:t>
            </a:r>
            <a:r>
              <a:rPr lang="en-IN" dirty="0"/>
              <a:t>!) {</a:t>
            </a:r>
          </a:p>
          <a:p>
            <a:r>
              <a:rPr lang="en-IN" dirty="0"/>
              <a:t>  </a:t>
            </a:r>
            <a:r>
              <a:rPr lang="en-IN" dirty="0" err="1"/>
              <a:t>updateBook</a:t>
            </a:r>
            <a:r>
              <a:rPr lang="en-IN" dirty="0"/>
              <a:t>(input: $input) { id title author pages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{</a:t>
            </a:r>
          </a:p>
          <a:p>
            <a:r>
              <a:rPr lang="en-IN" dirty="0"/>
              <a:t>  "input": { "id": "4fce137d-3755-4c3c-9e3d-e559d6c3987c", "pages": 400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mutation($id: ID!) {</a:t>
            </a:r>
          </a:p>
          <a:p>
            <a:r>
              <a:rPr lang="en-IN" dirty="0"/>
              <a:t>  </a:t>
            </a:r>
            <a:r>
              <a:rPr lang="en-IN" dirty="0" err="1"/>
              <a:t>removeBook</a:t>
            </a:r>
            <a:r>
              <a:rPr lang="en-IN" dirty="0"/>
              <a:t>(id: $id)</a:t>
            </a:r>
          </a:p>
          <a:p>
            <a:r>
              <a:rPr lang="en-IN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C56E8-C5ED-F470-9D85-4C550A73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839583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4D1D9-03CE-AF70-D8A9-B41954310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D655E2-5E32-D69D-A52A-139C6721D7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query{</a:t>
            </a:r>
          </a:p>
          <a:p>
            <a:r>
              <a:rPr lang="en-IN" dirty="0"/>
              <a:t>  accounts{</a:t>
            </a:r>
          </a:p>
          <a:p>
            <a:r>
              <a:rPr lang="en-IN" dirty="0"/>
              <a:t>    </a:t>
            </a:r>
            <a:r>
              <a:rPr lang="en-IN" dirty="0" err="1"/>
              <a:t>accountNo</a:t>
            </a:r>
            <a:endParaRPr lang="en-IN" dirty="0"/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query{</a:t>
            </a:r>
          </a:p>
          <a:p>
            <a:r>
              <a:rPr lang="en-IN" dirty="0"/>
              <a:t>  accounts{</a:t>
            </a:r>
          </a:p>
          <a:p>
            <a:r>
              <a:rPr lang="en-IN" dirty="0"/>
              <a:t>    </a:t>
            </a:r>
            <a:r>
              <a:rPr lang="en-IN" dirty="0" err="1"/>
              <a:t>accountNo</a:t>
            </a:r>
            <a:r>
              <a:rPr lang="en-IN" dirty="0"/>
              <a:t>,</a:t>
            </a:r>
          </a:p>
          <a:p>
            <a:r>
              <a:rPr lang="en-IN" dirty="0"/>
              <a:t>    </a:t>
            </a:r>
            <a:r>
              <a:rPr lang="en-IN" dirty="0" err="1"/>
              <a:t>runningTotal</a:t>
            </a:r>
            <a:endParaRPr lang="en-IN" dirty="0"/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D26E9-D0F3-A549-CA0D-FCE2B390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22032527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BFB6F2-5A52-4947-8F7A-AF13F8F3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Passport JWT Local Guard with Local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891B5-EA80-2BD4-32A0-B0E4B899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524000"/>
            <a:ext cx="844523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3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11616</TotalTime>
  <Words>4608</Words>
  <Application>Microsoft Office PowerPoint</Application>
  <PresentationFormat>On-screen Show (4:3)</PresentationFormat>
  <Paragraphs>891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3" baseType="lpstr">
      <vt:lpstr>Arial</vt:lpstr>
      <vt:lpstr>Calibri</vt:lpstr>
      <vt:lpstr>Pencils_02_2012</vt:lpstr>
      <vt:lpstr>PowerPoint Presentation</vt:lpstr>
      <vt:lpstr>Goals</vt:lpstr>
      <vt:lpstr>Goals</vt:lpstr>
      <vt:lpstr>Introduction</vt:lpstr>
      <vt:lpstr>FP vs FRP</vt:lpstr>
      <vt:lpstr>TimeLine</vt:lpstr>
      <vt:lpstr>Why teams choose NestJS</vt:lpstr>
      <vt:lpstr>Why teams choose NestJS</vt:lpstr>
      <vt:lpstr>Nestjs Architecture</vt:lpstr>
      <vt:lpstr>Nestjs Architecture in detail</vt:lpstr>
      <vt:lpstr>🧱 1. Core Architecture Overview </vt:lpstr>
      <vt:lpstr>🔁 2. Request Lifecycle</vt:lpstr>
      <vt:lpstr>⚙️ 3. Major Layers Explained</vt:lpstr>
      <vt:lpstr>⚙️ 3. Major Layers Explained</vt:lpstr>
      <vt:lpstr>🧩 4. Feature Module Composition</vt:lpstr>
      <vt:lpstr>🗄️ 5. Database Layer</vt:lpstr>
      <vt:lpstr>☁️ 6. Integrations &amp; Supporting Layers</vt:lpstr>
      <vt:lpstr>☁️ 6. Integrations &amp; Supporting Layers</vt:lpstr>
      <vt:lpstr>🧠 7. Dynamic Modules</vt:lpstr>
      <vt:lpstr>Nestjs Architecture</vt:lpstr>
      <vt:lpstr>Common Tools and Integrations</vt:lpstr>
      <vt:lpstr>Overview of Comparison</vt:lpstr>
      <vt:lpstr>Architecture and Design</vt:lpstr>
      <vt:lpstr>Performance</vt:lpstr>
      <vt:lpstr>Developer Experience</vt:lpstr>
      <vt:lpstr>Developer Experience</vt:lpstr>
      <vt:lpstr>Use Cases</vt:lpstr>
      <vt:lpstr>Security and Stability</vt:lpstr>
      <vt:lpstr>. Scalability &amp; Microservices</vt:lpstr>
      <vt:lpstr>Pros &amp; Cons Summary</vt:lpstr>
      <vt:lpstr>Verdict</vt:lpstr>
      <vt:lpstr>Installing Nest CLI</vt:lpstr>
      <vt:lpstr>Installing Nest CLI</vt:lpstr>
      <vt:lpstr>🧭 What Is a Monorepo? </vt:lpstr>
      <vt:lpstr>Monorepo vs Polyrepo</vt:lpstr>
      <vt:lpstr>⚙️ Monorepo Folder Structure (Typical Nx Example)</vt:lpstr>
      <vt:lpstr>🧠 Tools for Monorepos</vt:lpstr>
      <vt:lpstr>Nx CLI (by Nrwl)</vt:lpstr>
      <vt:lpstr>Installation</vt:lpstr>
      <vt:lpstr>Installation</vt:lpstr>
      <vt:lpstr>Installation</vt:lpstr>
      <vt:lpstr>Customer API</vt:lpstr>
      <vt:lpstr>Customer API</vt:lpstr>
      <vt:lpstr>Customer API</vt:lpstr>
      <vt:lpstr>Customer API</vt:lpstr>
      <vt:lpstr>Installation</vt:lpstr>
      <vt:lpstr>Why Nx Is Great for NestJS</vt:lpstr>
      <vt:lpstr>Folder Layout (Nest)</vt:lpstr>
      <vt:lpstr>Folder layout (Nx monorepo)</vt:lpstr>
      <vt:lpstr>Naming conventions</vt:lpstr>
      <vt:lpstr>Module boundaries</vt:lpstr>
      <vt:lpstr>Controller conventions</vt:lpstr>
      <vt:lpstr>DTO + validation</vt:lpstr>
      <vt:lpstr>Error &amp; response shape</vt:lpstr>
      <vt:lpstr>Config &amp; environments </vt:lpstr>
      <vt:lpstr>Data layer conventions</vt:lpstr>
      <vt:lpstr>Cross-cutting concerns </vt:lpstr>
      <vt:lpstr>Logging &amp; tracing </vt:lpstr>
      <vt:lpstr>API docs (Swagger) </vt:lpstr>
      <vt:lpstr>Testing layout </vt:lpstr>
      <vt:lpstr>Git, lint &amp; formatting </vt:lpstr>
      <vt:lpstr>Typical feature files (example)</vt:lpstr>
      <vt:lpstr>Example of Minimal Module</vt:lpstr>
      <vt:lpstr>Example of Minimal Module</vt:lpstr>
      <vt:lpstr>Example of Minimal Module</vt:lpstr>
      <vt:lpstr>Versioning &amp; deprecation </vt:lpstr>
      <vt:lpstr>Nx-specific tips</vt:lpstr>
      <vt:lpstr>Swagger Library</vt:lpstr>
      <vt:lpstr>Run Swagger app</vt:lpstr>
      <vt:lpstr>Run Swagger app</vt:lpstr>
      <vt:lpstr>ORM Postgres</vt:lpstr>
      <vt:lpstr>Quick Intro to Typia (typia.validate()) for runtime type safety</vt:lpstr>
      <vt:lpstr>Mongodb Packages</vt:lpstr>
      <vt:lpstr>Jest Unit Testing</vt:lpstr>
      <vt:lpstr>1. Install Jest</vt:lpstr>
      <vt:lpstr>Test Jest Installation</vt:lpstr>
      <vt:lpstr>Configure Jest (TypeScript Example)</vt:lpstr>
      <vt:lpstr>Jest Syntax</vt:lpstr>
      <vt:lpstr>Common Jest Matchers</vt:lpstr>
      <vt:lpstr>. Common Jest Matchers</vt:lpstr>
      <vt:lpstr>NestJS Example – Controller Test</vt:lpstr>
      <vt:lpstr>NestJS Example – Controller Test</vt:lpstr>
      <vt:lpstr>NestJS Example – Controller Test</vt:lpstr>
      <vt:lpstr>NestJS Example – Controller Test</vt:lpstr>
      <vt:lpstr>NestJS Example – Controller Test</vt:lpstr>
      <vt:lpstr>Coverage Report </vt:lpstr>
      <vt:lpstr>Mock Swagger </vt:lpstr>
      <vt:lpstr>Mock Swagger </vt:lpstr>
      <vt:lpstr>Mock Swagger </vt:lpstr>
      <vt:lpstr>Npx jest </vt:lpstr>
      <vt:lpstr>Build Multiple Projects - Docker</vt:lpstr>
      <vt:lpstr>Docker Postgres</vt:lpstr>
      <vt:lpstr>Standalone Nest Project</vt:lpstr>
      <vt:lpstr>Graphql</vt:lpstr>
      <vt:lpstr>Graphql</vt:lpstr>
      <vt:lpstr>Query</vt:lpstr>
      <vt:lpstr>Query</vt:lpstr>
      <vt:lpstr>Query</vt:lpstr>
      <vt:lpstr>Passport JWT Local Guard with Local Strategy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1937</cp:revision>
  <dcterms:created xsi:type="dcterms:W3CDTF">2012-03-13T15:47:14Z</dcterms:created>
  <dcterms:modified xsi:type="dcterms:W3CDTF">2025-10-17T05:14:25Z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